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300" r:id="rId2"/>
    <p:sldId id="301" r:id="rId3"/>
    <p:sldId id="344" r:id="rId4"/>
    <p:sldId id="359" r:id="rId5"/>
    <p:sldId id="374" r:id="rId6"/>
    <p:sldId id="375" r:id="rId7"/>
    <p:sldId id="376" r:id="rId8"/>
    <p:sldId id="438" r:id="rId9"/>
    <p:sldId id="377" r:id="rId10"/>
    <p:sldId id="308" r:id="rId11"/>
    <p:sldId id="378" r:id="rId12"/>
    <p:sldId id="379" r:id="rId13"/>
    <p:sldId id="380" r:id="rId14"/>
    <p:sldId id="381" r:id="rId15"/>
    <p:sldId id="384" r:id="rId16"/>
    <p:sldId id="385" r:id="rId17"/>
    <p:sldId id="435" r:id="rId18"/>
    <p:sldId id="436" r:id="rId19"/>
    <p:sldId id="386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95" r:id="rId28"/>
    <p:sldId id="449" r:id="rId29"/>
    <p:sldId id="450" r:id="rId30"/>
    <p:sldId id="451" r:id="rId31"/>
    <p:sldId id="458" r:id="rId32"/>
    <p:sldId id="452" r:id="rId33"/>
    <p:sldId id="497" r:id="rId34"/>
    <p:sldId id="498" r:id="rId35"/>
    <p:sldId id="453" r:id="rId36"/>
    <p:sldId id="454" r:id="rId37"/>
    <p:sldId id="455" r:id="rId38"/>
    <p:sldId id="456" r:id="rId39"/>
    <p:sldId id="415" r:id="rId40"/>
    <p:sldId id="416" r:id="rId41"/>
    <p:sldId id="417" r:id="rId42"/>
    <p:sldId id="418" r:id="rId43"/>
    <p:sldId id="419" r:id="rId44"/>
    <p:sldId id="420" r:id="rId45"/>
    <p:sldId id="496" r:id="rId46"/>
    <p:sldId id="421" r:id="rId47"/>
    <p:sldId id="422" r:id="rId48"/>
    <p:sldId id="423" r:id="rId49"/>
    <p:sldId id="439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259" r:id="rId61"/>
    <p:sldId id="342" r:id="rId62"/>
    <p:sldId id="304" r:id="rId63"/>
    <p:sldId id="341" r:id="rId64"/>
    <p:sldId id="343" r:id="rId65"/>
    <p:sldId id="339" r:id="rId66"/>
    <p:sldId id="338" r:id="rId67"/>
    <p:sldId id="296" r:id="rId68"/>
  </p:sldIdLst>
  <p:sldSz cx="12195175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DDD"/>
    <a:srgbClr val="31859C"/>
    <a:srgbClr val="215968"/>
    <a:srgbClr val="F87A08"/>
    <a:srgbClr val="202A36"/>
    <a:srgbClr val="7CBF33"/>
    <a:srgbClr val="2DB2A4"/>
    <a:srgbClr val="34495E"/>
    <a:srgbClr val="E8E8E8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55" autoAdjust="0"/>
  </p:normalViewPr>
  <p:slideViewPr>
    <p:cSldViewPr showGuides="1">
      <p:cViewPr varScale="1">
        <p:scale>
          <a:sx n="95" d="100"/>
          <a:sy n="95" d="100"/>
        </p:scale>
        <p:origin x="1152" y="96"/>
      </p:cViewPr>
      <p:guideLst>
        <p:guide orient="horz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Product Owner: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确认产品目标、明确产品需求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确保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product backlog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是透明、易懂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 Master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根据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的指引构建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确认每个人都明白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该做什么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Developer 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完成开发任务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Maintainer 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 测试、维护、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developer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一起</a:t>
            </a: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debug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-apple-system"/>
              </a:rPr>
              <a:t>，以及标记有风险的部分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Daily Standing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effectLst/>
                <a:latin typeface="Barlow" panose="020B0604020202020204" pitchFamily="2" charset="0"/>
              </a:rPr>
              <a:t>大家互相汇报工作进度，目前遇到的问题，以及工作计划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PO, Scrum Master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确定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roadmap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milestone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，根据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milestone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组成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sprint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effectLst/>
                <a:latin typeface="Barlow" panose="020B0604020202020204" pitchFamily="2" charset="0"/>
              </a:rPr>
              <a:t>在每个</a:t>
            </a:r>
            <a:r>
              <a:rPr lang="en-US" altLang="zh-CN" b="0" i="0" dirty="0">
                <a:effectLst/>
                <a:latin typeface="Barlow" panose="020B0604020202020204" pitchFamily="2" charset="0"/>
              </a:rPr>
              <a:t>sprint</a:t>
            </a:r>
            <a:r>
              <a:rPr lang="zh-CN" altLang="en-US" b="0" i="0" dirty="0">
                <a:effectLst/>
                <a:latin typeface="Barlow" panose="020B0604020202020204" pitchFamily="2" charset="0"/>
              </a:rPr>
              <a:t>开始前召开</a:t>
            </a:r>
            <a:r>
              <a:rPr lang="zh-TW" altLang="en-US" b="0" i="0" dirty="0">
                <a:effectLst/>
                <a:latin typeface="Barlow" panose="020B0604020202020204" pitchFamily="2" charset="0"/>
              </a:rPr>
              <a:t>，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PO, Scrum Master 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与 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Developer Team 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交流，确定技术路线和明确任务规划以及时长</a:t>
            </a:r>
            <a:endParaRPr lang="en-US" altLang="zh-CN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Demo Meeting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b="0" i="0" dirty="0">
                <a:effectLst/>
                <a:latin typeface="Barlow" panose="020B0604020202020204" pitchFamily="2" charset="0"/>
              </a:rPr>
              <a:t>開發團隊展示他的成果，</a:t>
            </a:r>
            <a:r>
              <a:rPr lang="zh-CN" altLang="en-US" b="0" i="0" dirty="0">
                <a:effectLst/>
                <a:latin typeface="Barlow" panose="020B0604020202020204" pitchFamily="2" charset="0"/>
              </a:rPr>
              <a:t>展示测试和开发结果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Po</a:t>
            </a:r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SM</a:t>
            </a:r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确认开发人员的工作和用户需求相同</a:t>
            </a:r>
            <a:endParaRPr lang="en-US" altLang="zh-CN" b="0" i="0" dirty="0">
              <a:solidFill>
                <a:schemeClr val="accent5">
                  <a:lumMod val="75000"/>
                </a:schemeClr>
              </a:solidFill>
              <a:effectLst/>
              <a:latin typeface="Barlow" panose="020B0604020202020204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Retrospective Meeting</a:t>
            </a:r>
          </a:p>
          <a:p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大家会反思、总结上一个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sprint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，并且在下一个</a:t>
            </a:r>
            <a:r>
              <a:rPr lang="en-US" altLang="zh-CN" b="0" i="0" dirty="0">
                <a:solidFill>
                  <a:srgbClr val="B8BFC6"/>
                </a:solidFill>
                <a:effectLst/>
                <a:latin typeface="Helvetica Neue"/>
              </a:rPr>
              <a:t>sprint</a:t>
            </a:r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做一些改进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924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开发进度、开会效率、文档书写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5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3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5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片 1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" y="0"/>
            <a:ext cx="12218670" cy="6858000"/>
          </a:xfrm>
          <a:prstGeom prst="rect">
            <a:avLst/>
          </a:prstGeom>
        </p:spPr>
      </p:pic>
      <p:grpSp>
        <p:nvGrpSpPr>
          <p:cNvPr id="228" name="组合 227"/>
          <p:cNvGrpSpPr/>
          <p:nvPr/>
        </p:nvGrpSpPr>
        <p:grpSpPr>
          <a:xfrm>
            <a:off x="3936743" y="5223037"/>
            <a:ext cx="663125" cy="663125"/>
            <a:chOff x="8125599" y="1434035"/>
            <a:chExt cx="2036802" cy="2036802"/>
          </a:xfrm>
        </p:grpSpPr>
        <p:sp>
          <p:nvSpPr>
            <p:cNvPr id="229" name="椭圆 22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4848651" y="5214147"/>
            <a:ext cx="663125" cy="663125"/>
            <a:chOff x="8125599" y="1434035"/>
            <a:chExt cx="2036802" cy="2036802"/>
          </a:xfrm>
        </p:grpSpPr>
        <p:sp>
          <p:nvSpPr>
            <p:cNvPr id="232" name="椭圆 23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1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0" y="1785147"/>
            <a:ext cx="12218267" cy="2808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0" y="1929163"/>
            <a:ext cx="12218267" cy="32129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TextBox 7"/>
          <p:cNvSpPr>
            <a:spLocks noChangeArrowheads="1"/>
          </p:cNvSpPr>
          <p:nvPr/>
        </p:nvSpPr>
        <p:spPr bwMode="auto">
          <a:xfrm>
            <a:off x="1412875" y="2947035"/>
            <a:ext cx="94494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Group 5: Face Recognition Sign-In System </a:t>
            </a:r>
          </a:p>
        </p:txBody>
      </p:sp>
      <p:sp>
        <p:nvSpPr>
          <p:cNvPr id="213" name="TextBox 7"/>
          <p:cNvSpPr>
            <a:spLocks noChangeArrowheads="1"/>
          </p:cNvSpPr>
          <p:nvPr/>
        </p:nvSpPr>
        <p:spPr bwMode="auto">
          <a:xfrm>
            <a:off x="3012440" y="4580890"/>
            <a:ext cx="617093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CS003 PROJECTS ON SOFTWARE ENGINEERING</a:t>
            </a:r>
          </a:p>
        </p:txBody>
      </p:sp>
      <p:sp>
        <p:nvSpPr>
          <p:cNvPr id="214" name="矩形 3"/>
          <p:cNvSpPr>
            <a:spLocks noChangeArrowheads="1"/>
          </p:cNvSpPr>
          <p:nvPr/>
        </p:nvSpPr>
        <p:spPr bwMode="auto">
          <a:xfrm>
            <a:off x="3001254" y="3644654"/>
            <a:ext cx="3108914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何沛霖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1809853U-I011-0078</a:t>
            </a: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陈睿 </a:t>
            </a:r>
            <a:r>
              <a:rPr lang="en-GB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1809853Z-I011-0017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5" name="矩形 3"/>
          <p:cNvSpPr>
            <a:spLocks noChangeArrowheads="1"/>
          </p:cNvSpPr>
          <p:nvPr/>
        </p:nvSpPr>
        <p:spPr bwMode="auto">
          <a:xfrm>
            <a:off x="6312913" y="3644711"/>
            <a:ext cx="3240360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王雨阳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1809853Z-I011-0045</a:t>
            </a: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陈宇轩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1809853J-I011-0011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 descr="标志上写着字&#10;&#10;中度可信度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60" y="922251"/>
            <a:ext cx="1897200" cy="1897200"/>
          </a:xfrm>
          <a:prstGeom prst="rect">
            <a:avLst/>
          </a:prstGeom>
        </p:spPr>
      </p:pic>
      <p:grpSp>
        <p:nvGrpSpPr>
          <p:cNvPr id="9" name="组合 215"/>
          <p:cNvGrpSpPr/>
          <p:nvPr/>
        </p:nvGrpSpPr>
        <p:grpSpPr>
          <a:xfrm>
            <a:off x="7585928" y="5214147"/>
            <a:ext cx="663125" cy="663125"/>
            <a:chOff x="8077071" y="845254"/>
            <a:chExt cx="2036801" cy="2036802"/>
          </a:xfrm>
        </p:grpSpPr>
        <p:sp>
          <p:nvSpPr>
            <p:cNvPr id="10" name="椭圆 216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221"/>
          <p:cNvGrpSpPr/>
          <p:nvPr/>
        </p:nvGrpSpPr>
        <p:grpSpPr>
          <a:xfrm>
            <a:off x="5761307" y="5214147"/>
            <a:ext cx="663125" cy="663125"/>
            <a:chOff x="8125599" y="1434035"/>
            <a:chExt cx="2036802" cy="2036802"/>
          </a:xfrm>
        </p:grpSpPr>
        <p:sp>
          <p:nvSpPr>
            <p:cNvPr id="13" name="椭圆 22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223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15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9" name="椭圆 219"/>
          <p:cNvSpPr/>
          <p:nvPr/>
        </p:nvSpPr>
        <p:spPr>
          <a:xfrm>
            <a:off x="6673215" y="5209540"/>
            <a:ext cx="662940" cy="6629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6817367" y="5371919"/>
            <a:ext cx="382284" cy="365006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advTm="1501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67190" y="3589526"/>
            <a:ext cx="24834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800989" y="4941168"/>
            <a:ext cx="1436675" cy="215265"/>
            <a:chOff x="4369395" y="3284984"/>
            <a:chExt cx="1436675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Purpose</a:t>
              </a: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988185" cy="215265"/>
            <a:chOff x="4369395" y="3284984"/>
            <a:chExt cx="1988185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2120" y="3284984"/>
              <a:ext cx="177546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General Priority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797504" y="5229780"/>
            <a:ext cx="1566545" cy="215265"/>
            <a:chOff x="4369395" y="3284984"/>
            <a:chExt cx="1566545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135382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Design Outline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6389104" y="5229200"/>
            <a:ext cx="1951355" cy="215265"/>
            <a:chOff x="4369395" y="3284984"/>
            <a:chExt cx="1951355" cy="215265"/>
          </a:xfrm>
        </p:grpSpPr>
        <p:sp>
          <p:nvSpPr>
            <p:cNvPr id="88" name="文本框 9"/>
            <p:cNvSpPr txBox="1"/>
            <p:nvPr/>
          </p:nvSpPr>
          <p:spPr>
            <a:xfrm>
              <a:off x="4582120" y="3284984"/>
              <a:ext cx="173863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Major Design Issue</a:t>
              </a: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800989" y="5517232"/>
            <a:ext cx="1436675" cy="215265"/>
            <a:chOff x="4369395" y="3284984"/>
            <a:chExt cx="1436675" cy="215265"/>
          </a:xfrm>
        </p:grpSpPr>
        <p:sp>
          <p:nvSpPr>
            <p:cNvPr id="104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Other Details</a:t>
              </a: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37" name="Freeform 206"/>
          <p:cNvSpPr>
            <a:spLocks noChangeAspect="1" noEditPoints="1"/>
          </p:cNvSpPr>
          <p:nvPr/>
        </p:nvSpPr>
        <p:spPr bwMode="auto">
          <a:xfrm>
            <a:off x="5701975" y="2028310"/>
            <a:ext cx="860902" cy="104065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508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Purpose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Purpose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1849120" y="2091055"/>
            <a:ext cx="85756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Retroactive Sign-in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313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General Priority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 Priority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 : Pycharm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Exterior device : camera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efficiency : &gt;= 800M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bandwidth efficiency : Upload (5 Mbps), Download (5 Mbps)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efficiency : Must &lt;= 200MB RAM.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Required memory : 128M</a:t>
            </a:r>
          </a:p>
          <a:p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Priority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: SSH and users' privilege licence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 : Small data capacity, limited throughput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Portability : Website supports different browsers, client software (200MB) supports different OSs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General Priority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21472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Design Outline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Outline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肘形连接符 7"/>
          <p:cNvCxnSpPr>
            <a:stCxn id="50" idx="6"/>
            <a:endCxn id="77" idx="2"/>
          </p:cNvCxnSpPr>
          <p:nvPr/>
        </p:nvCxnSpPr>
        <p:spPr>
          <a:xfrm>
            <a:off x="4958715" y="2433955"/>
            <a:ext cx="5347335" cy="1155700"/>
          </a:xfrm>
          <a:prstGeom prst="bentConnector3">
            <a:avLst>
              <a:gd name="adj1" fmla="val 50006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8"/>
          <p:cNvGrpSpPr/>
          <p:nvPr/>
        </p:nvGrpSpPr>
        <p:grpSpPr>
          <a:xfrm>
            <a:off x="4202675" y="2055333"/>
            <a:ext cx="756000" cy="756000"/>
            <a:chOff x="4534974" y="2492893"/>
            <a:chExt cx="756000" cy="756000"/>
          </a:xfrm>
        </p:grpSpPr>
        <p:sp>
          <p:nvSpPr>
            <p:cNvPr id="50" name="椭圆 9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10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53" name="Freeform 159"/>
              <p:cNvSpPr/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  <p:sp>
            <p:nvSpPr>
              <p:cNvPr id="54" name="Freeform 160"/>
              <p:cNvSpPr/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</p:grpSp>
      </p:grpSp>
      <p:cxnSp>
        <p:nvCxnSpPr>
          <p:cNvPr id="55" name="肘形连接符 13"/>
          <p:cNvCxnSpPr>
            <a:stCxn id="57" idx="6"/>
            <a:endCxn id="79" idx="2"/>
          </p:cNvCxnSpPr>
          <p:nvPr/>
        </p:nvCxnSpPr>
        <p:spPr>
          <a:xfrm>
            <a:off x="4946015" y="4679315"/>
            <a:ext cx="2891790" cy="53149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15"/>
          <p:cNvSpPr/>
          <p:nvPr/>
        </p:nvSpPr>
        <p:spPr>
          <a:xfrm>
            <a:off x="4189730" y="4300855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肘形连接符 20"/>
          <p:cNvCxnSpPr>
            <a:stCxn id="61" idx="6"/>
            <a:endCxn id="78" idx="2"/>
          </p:cNvCxnSpPr>
          <p:nvPr/>
        </p:nvCxnSpPr>
        <p:spPr>
          <a:xfrm>
            <a:off x="4946015" y="3586480"/>
            <a:ext cx="4125595" cy="984250"/>
          </a:xfrm>
          <a:prstGeom prst="bentConnector3">
            <a:avLst>
              <a:gd name="adj1" fmla="val 50008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23"/>
          <p:cNvSpPr/>
          <p:nvPr/>
        </p:nvSpPr>
        <p:spPr>
          <a:xfrm>
            <a:off x="4189730" y="3208020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6" name="直接连接符 28"/>
          <p:cNvCxnSpPr/>
          <p:nvPr/>
        </p:nvCxnSpPr>
        <p:spPr>
          <a:xfrm flipH="1" flipV="1">
            <a:off x="4945975" y="5772335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30"/>
          <p:cNvSpPr/>
          <p:nvPr/>
        </p:nvSpPr>
        <p:spPr>
          <a:xfrm>
            <a:off x="4189730" y="5394325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34"/>
          <p:cNvSpPr/>
          <p:nvPr/>
        </p:nvSpPr>
        <p:spPr>
          <a:xfrm>
            <a:off x="9859386" y="2408516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35"/>
          <p:cNvSpPr/>
          <p:nvPr/>
        </p:nvSpPr>
        <p:spPr>
          <a:xfrm>
            <a:off x="8625370" y="4185535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36"/>
          <p:cNvSpPr/>
          <p:nvPr/>
        </p:nvSpPr>
        <p:spPr>
          <a:xfrm>
            <a:off x="7391352" y="4945636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37"/>
          <p:cNvSpPr/>
          <p:nvPr/>
        </p:nvSpPr>
        <p:spPr>
          <a:xfrm>
            <a:off x="5401686" y="5484309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38"/>
          <p:cNvSpPr/>
          <p:nvPr/>
        </p:nvSpPr>
        <p:spPr>
          <a:xfrm>
            <a:off x="10305937" y="3445358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39"/>
          <p:cNvSpPr/>
          <p:nvPr/>
        </p:nvSpPr>
        <p:spPr>
          <a:xfrm>
            <a:off x="9071921" y="4426777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40"/>
          <p:cNvSpPr/>
          <p:nvPr/>
        </p:nvSpPr>
        <p:spPr>
          <a:xfrm>
            <a:off x="7837903" y="5066751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41"/>
          <p:cNvSpPr/>
          <p:nvPr/>
        </p:nvSpPr>
        <p:spPr>
          <a:xfrm>
            <a:off x="6226061" y="5633769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42"/>
          <p:cNvSpPr/>
          <p:nvPr/>
        </p:nvSpPr>
        <p:spPr>
          <a:xfrm>
            <a:off x="2585627" y="2035711"/>
            <a:ext cx="159956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82" name="矩形 43"/>
          <p:cNvSpPr/>
          <p:nvPr/>
        </p:nvSpPr>
        <p:spPr>
          <a:xfrm>
            <a:off x="1081405" y="2415540"/>
            <a:ext cx="3064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General view of client &amp; website</a:t>
            </a:r>
          </a:p>
        </p:txBody>
      </p:sp>
      <p:sp>
        <p:nvSpPr>
          <p:cNvPr id="83" name="矩形 44"/>
          <p:cNvSpPr/>
          <p:nvPr/>
        </p:nvSpPr>
        <p:spPr>
          <a:xfrm>
            <a:off x="3423827" y="3137532"/>
            <a:ext cx="76136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Class</a:t>
            </a:r>
          </a:p>
        </p:txBody>
      </p:sp>
      <p:sp>
        <p:nvSpPr>
          <p:cNvPr id="84" name="矩形 45"/>
          <p:cNvSpPr/>
          <p:nvPr/>
        </p:nvSpPr>
        <p:spPr>
          <a:xfrm>
            <a:off x="1583044" y="3517509"/>
            <a:ext cx="256302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Class diagram of client</a:t>
            </a:r>
          </a:p>
        </p:txBody>
      </p:sp>
      <p:sp>
        <p:nvSpPr>
          <p:cNvPr id="85" name="矩形 46"/>
          <p:cNvSpPr/>
          <p:nvPr/>
        </p:nvSpPr>
        <p:spPr>
          <a:xfrm>
            <a:off x="2899952" y="4239353"/>
            <a:ext cx="128524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Sequence</a:t>
            </a:r>
          </a:p>
        </p:txBody>
      </p:sp>
      <p:sp>
        <p:nvSpPr>
          <p:cNvPr id="86" name="矩形 47"/>
          <p:cNvSpPr/>
          <p:nvPr/>
        </p:nvSpPr>
        <p:spPr>
          <a:xfrm>
            <a:off x="1583044" y="4619330"/>
            <a:ext cx="256302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Sequence diagram of client</a:t>
            </a:r>
          </a:p>
        </p:txBody>
      </p:sp>
      <p:sp>
        <p:nvSpPr>
          <p:cNvPr id="87" name="矩形 48"/>
          <p:cNvSpPr/>
          <p:nvPr/>
        </p:nvSpPr>
        <p:spPr>
          <a:xfrm>
            <a:off x="2449413" y="5341174"/>
            <a:ext cx="167830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Functionality</a:t>
            </a:r>
          </a:p>
        </p:txBody>
      </p:sp>
      <p:sp>
        <p:nvSpPr>
          <p:cNvPr id="88" name="矩形 50"/>
          <p:cNvSpPr/>
          <p:nvPr/>
        </p:nvSpPr>
        <p:spPr>
          <a:xfrm>
            <a:off x="403225" y="5721350"/>
            <a:ext cx="374269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Basic functionality for client and website</a:t>
            </a:r>
          </a:p>
        </p:txBody>
      </p:sp>
      <p:sp>
        <p:nvSpPr>
          <p:cNvPr id="89" name="Freeform 1590"/>
          <p:cNvSpPr>
            <a:spLocks noEditPoints="1"/>
          </p:cNvSpPr>
          <p:nvPr/>
        </p:nvSpPr>
        <p:spPr bwMode="auto">
          <a:xfrm>
            <a:off x="4343387" y="5567845"/>
            <a:ext cx="315926" cy="315926"/>
          </a:xfrm>
          <a:custGeom>
            <a:avLst/>
            <a:gdLst>
              <a:gd name="T0" fmla="*/ 114 w 120"/>
              <a:gd name="T1" fmla="*/ 70 h 120"/>
              <a:gd name="T2" fmla="*/ 120 w 120"/>
              <a:gd name="T3" fmla="*/ 64 h 120"/>
              <a:gd name="T4" fmla="*/ 120 w 120"/>
              <a:gd name="T5" fmla="*/ 56 h 120"/>
              <a:gd name="T6" fmla="*/ 114 w 120"/>
              <a:gd name="T7" fmla="*/ 50 h 120"/>
              <a:gd name="T8" fmla="*/ 110 w 120"/>
              <a:gd name="T9" fmla="*/ 50 h 120"/>
              <a:gd name="T10" fmla="*/ 102 w 120"/>
              <a:gd name="T11" fmla="*/ 45 h 120"/>
              <a:gd name="T12" fmla="*/ 102 w 120"/>
              <a:gd name="T13" fmla="*/ 32 h 120"/>
              <a:gd name="T14" fmla="*/ 105 w 120"/>
              <a:gd name="T15" fmla="*/ 29 h 120"/>
              <a:gd name="T16" fmla="*/ 105 w 120"/>
              <a:gd name="T17" fmla="*/ 20 h 120"/>
              <a:gd name="T18" fmla="*/ 100 w 120"/>
              <a:gd name="T19" fmla="*/ 15 h 120"/>
              <a:gd name="T20" fmla="*/ 91 w 120"/>
              <a:gd name="T21" fmla="*/ 15 h 120"/>
              <a:gd name="T22" fmla="*/ 88 w 120"/>
              <a:gd name="T23" fmla="*/ 18 h 120"/>
              <a:gd name="T24" fmla="*/ 79 w 120"/>
              <a:gd name="T25" fmla="*/ 20 h 120"/>
              <a:gd name="T26" fmla="*/ 70 w 120"/>
              <a:gd name="T27" fmla="*/ 10 h 120"/>
              <a:gd name="T28" fmla="*/ 70 w 120"/>
              <a:gd name="T29" fmla="*/ 6 h 120"/>
              <a:gd name="T30" fmla="*/ 64 w 120"/>
              <a:gd name="T31" fmla="*/ 0 h 120"/>
              <a:gd name="T32" fmla="*/ 56 w 120"/>
              <a:gd name="T33" fmla="*/ 0 h 120"/>
              <a:gd name="T34" fmla="*/ 50 w 120"/>
              <a:gd name="T35" fmla="*/ 6 h 120"/>
              <a:gd name="T36" fmla="*/ 50 w 120"/>
              <a:gd name="T37" fmla="*/ 10 h 120"/>
              <a:gd name="T38" fmla="*/ 45 w 120"/>
              <a:gd name="T39" fmla="*/ 18 h 120"/>
              <a:gd name="T40" fmla="*/ 32 w 120"/>
              <a:gd name="T41" fmla="*/ 18 h 120"/>
              <a:gd name="T42" fmla="*/ 29 w 120"/>
              <a:gd name="T43" fmla="*/ 15 h 120"/>
              <a:gd name="T44" fmla="*/ 20 w 120"/>
              <a:gd name="T45" fmla="*/ 15 h 120"/>
              <a:gd name="T46" fmla="*/ 15 w 120"/>
              <a:gd name="T47" fmla="*/ 20 h 120"/>
              <a:gd name="T48" fmla="*/ 15 w 120"/>
              <a:gd name="T49" fmla="*/ 29 h 120"/>
              <a:gd name="T50" fmla="*/ 18 w 120"/>
              <a:gd name="T51" fmla="*/ 32 h 120"/>
              <a:gd name="T52" fmla="*/ 20 w 120"/>
              <a:gd name="T53" fmla="*/ 41 h 120"/>
              <a:gd name="T54" fmla="*/ 10 w 120"/>
              <a:gd name="T55" fmla="*/ 50 h 120"/>
              <a:gd name="T56" fmla="*/ 6 w 120"/>
              <a:gd name="T57" fmla="*/ 50 h 120"/>
              <a:gd name="T58" fmla="*/ 0 w 120"/>
              <a:gd name="T59" fmla="*/ 56 h 120"/>
              <a:gd name="T60" fmla="*/ 0 w 120"/>
              <a:gd name="T61" fmla="*/ 64 h 120"/>
              <a:gd name="T62" fmla="*/ 6 w 120"/>
              <a:gd name="T63" fmla="*/ 70 h 120"/>
              <a:gd name="T64" fmla="*/ 10 w 120"/>
              <a:gd name="T65" fmla="*/ 70 h 120"/>
              <a:gd name="T66" fmla="*/ 18 w 120"/>
              <a:gd name="T67" fmla="*/ 75 h 120"/>
              <a:gd name="T68" fmla="*/ 18 w 120"/>
              <a:gd name="T69" fmla="*/ 88 h 120"/>
              <a:gd name="T70" fmla="*/ 15 w 120"/>
              <a:gd name="T71" fmla="*/ 91 h 120"/>
              <a:gd name="T72" fmla="*/ 15 w 120"/>
              <a:gd name="T73" fmla="*/ 100 h 120"/>
              <a:gd name="T74" fmla="*/ 20 w 120"/>
              <a:gd name="T75" fmla="*/ 105 h 120"/>
              <a:gd name="T76" fmla="*/ 29 w 120"/>
              <a:gd name="T77" fmla="*/ 105 h 120"/>
              <a:gd name="T78" fmla="*/ 32 w 120"/>
              <a:gd name="T79" fmla="*/ 102 h 120"/>
              <a:gd name="T80" fmla="*/ 41 w 120"/>
              <a:gd name="T81" fmla="*/ 100 h 120"/>
              <a:gd name="T82" fmla="*/ 50 w 120"/>
              <a:gd name="T83" fmla="*/ 110 h 120"/>
              <a:gd name="T84" fmla="*/ 50 w 120"/>
              <a:gd name="T85" fmla="*/ 114 h 120"/>
              <a:gd name="T86" fmla="*/ 56 w 120"/>
              <a:gd name="T87" fmla="*/ 120 h 120"/>
              <a:gd name="T88" fmla="*/ 64 w 120"/>
              <a:gd name="T89" fmla="*/ 120 h 120"/>
              <a:gd name="T90" fmla="*/ 70 w 120"/>
              <a:gd name="T91" fmla="*/ 114 h 120"/>
              <a:gd name="T92" fmla="*/ 70 w 120"/>
              <a:gd name="T93" fmla="*/ 110 h 120"/>
              <a:gd name="T94" fmla="*/ 75 w 120"/>
              <a:gd name="T95" fmla="*/ 102 h 120"/>
              <a:gd name="T96" fmla="*/ 88 w 120"/>
              <a:gd name="T97" fmla="*/ 102 h 120"/>
              <a:gd name="T98" fmla="*/ 91 w 120"/>
              <a:gd name="T99" fmla="*/ 105 h 120"/>
              <a:gd name="T100" fmla="*/ 100 w 120"/>
              <a:gd name="T101" fmla="*/ 105 h 120"/>
              <a:gd name="T102" fmla="*/ 105 w 120"/>
              <a:gd name="T103" fmla="*/ 100 h 120"/>
              <a:gd name="T104" fmla="*/ 105 w 120"/>
              <a:gd name="T105" fmla="*/ 91 h 120"/>
              <a:gd name="T106" fmla="*/ 102 w 120"/>
              <a:gd name="T107" fmla="*/ 88 h 120"/>
              <a:gd name="T108" fmla="*/ 100 w 120"/>
              <a:gd name="T109" fmla="*/ 79 h 120"/>
              <a:gd name="T110" fmla="*/ 110 w 120"/>
              <a:gd name="T111" fmla="*/ 70 h 120"/>
              <a:gd name="T112" fmla="*/ 114 w 120"/>
              <a:gd name="T113" fmla="*/ 70 h 120"/>
              <a:gd name="T114" fmla="*/ 60 w 120"/>
              <a:gd name="T115" fmla="*/ 86 h 120"/>
              <a:gd name="T116" fmla="*/ 34 w 120"/>
              <a:gd name="T117" fmla="*/ 60 h 120"/>
              <a:gd name="T118" fmla="*/ 60 w 120"/>
              <a:gd name="T119" fmla="*/ 34 h 120"/>
              <a:gd name="T120" fmla="*/ 86 w 120"/>
              <a:gd name="T121" fmla="*/ 60 h 120"/>
              <a:gd name="T122" fmla="*/ 60 w 120"/>
              <a:gd name="T123" fmla="*/ 8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0" h="120">
                <a:moveTo>
                  <a:pt x="114" y="70"/>
                </a:moveTo>
                <a:cubicBezTo>
                  <a:pt x="117" y="70"/>
                  <a:pt x="120" y="67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3"/>
                  <a:pt x="117" y="50"/>
                  <a:pt x="114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07" y="50"/>
                  <a:pt x="103" y="48"/>
                  <a:pt x="102" y="45"/>
                </a:cubicBezTo>
                <a:cubicBezTo>
                  <a:pt x="101" y="42"/>
                  <a:pt x="100" y="34"/>
                  <a:pt x="102" y="32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8" y="27"/>
                  <a:pt x="108" y="23"/>
                  <a:pt x="105" y="20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97" y="12"/>
                  <a:pt x="93" y="12"/>
                  <a:pt x="91" y="15"/>
                </a:cubicBezTo>
                <a:cubicBezTo>
                  <a:pt x="88" y="18"/>
                  <a:pt x="88" y="18"/>
                  <a:pt x="88" y="18"/>
                </a:cubicBezTo>
                <a:cubicBezTo>
                  <a:pt x="86" y="20"/>
                  <a:pt x="82" y="21"/>
                  <a:pt x="79" y="20"/>
                </a:cubicBezTo>
                <a:cubicBezTo>
                  <a:pt x="77" y="18"/>
                  <a:pt x="70" y="13"/>
                  <a:pt x="70" y="10"/>
                </a:cubicBezTo>
                <a:cubicBezTo>
                  <a:pt x="70" y="6"/>
                  <a:pt x="70" y="6"/>
                  <a:pt x="70" y="6"/>
                </a:cubicBezTo>
                <a:cubicBezTo>
                  <a:pt x="70" y="3"/>
                  <a:pt x="67" y="0"/>
                  <a:pt x="64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3" y="0"/>
                  <a:pt x="50" y="3"/>
                  <a:pt x="50" y="6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3"/>
                  <a:pt x="48" y="17"/>
                  <a:pt x="45" y="18"/>
                </a:cubicBezTo>
                <a:cubicBezTo>
                  <a:pt x="42" y="19"/>
                  <a:pt x="34" y="20"/>
                  <a:pt x="32" y="18"/>
                </a:cubicBezTo>
                <a:cubicBezTo>
                  <a:pt x="29" y="15"/>
                  <a:pt x="29" y="15"/>
                  <a:pt x="29" y="15"/>
                </a:cubicBezTo>
                <a:cubicBezTo>
                  <a:pt x="27" y="12"/>
                  <a:pt x="23" y="12"/>
                  <a:pt x="20" y="15"/>
                </a:cubicBezTo>
                <a:cubicBezTo>
                  <a:pt x="15" y="20"/>
                  <a:pt x="15" y="20"/>
                  <a:pt x="15" y="20"/>
                </a:cubicBezTo>
                <a:cubicBezTo>
                  <a:pt x="12" y="23"/>
                  <a:pt x="12" y="27"/>
                  <a:pt x="15" y="29"/>
                </a:cubicBezTo>
                <a:cubicBezTo>
                  <a:pt x="18" y="32"/>
                  <a:pt x="18" y="32"/>
                  <a:pt x="18" y="32"/>
                </a:cubicBezTo>
                <a:cubicBezTo>
                  <a:pt x="20" y="34"/>
                  <a:pt x="21" y="38"/>
                  <a:pt x="20" y="41"/>
                </a:cubicBezTo>
                <a:cubicBezTo>
                  <a:pt x="18" y="43"/>
                  <a:pt x="13" y="50"/>
                  <a:pt x="10" y="50"/>
                </a:cubicBezTo>
                <a:cubicBezTo>
                  <a:pt x="6" y="50"/>
                  <a:pt x="6" y="50"/>
                  <a:pt x="6" y="50"/>
                </a:cubicBezTo>
                <a:cubicBezTo>
                  <a:pt x="3" y="50"/>
                  <a:pt x="0" y="53"/>
                  <a:pt x="0" y="5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3" y="70"/>
                  <a:pt x="6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3" y="70"/>
                  <a:pt x="17" y="72"/>
                  <a:pt x="18" y="75"/>
                </a:cubicBezTo>
                <a:cubicBezTo>
                  <a:pt x="19" y="78"/>
                  <a:pt x="20" y="86"/>
                  <a:pt x="18" y="88"/>
                </a:cubicBezTo>
                <a:cubicBezTo>
                  <a:pt x="15" y="91"/>
                  <a:pt x="15" y="91"/>
                  <a:pt x="15" y="91"/>
                </a:cubicBezTo>
                <a:cubicBezTo>
                  <a:pt x="12" y="93"/>
                  <a:pt x="12" y="97"/>
                  <a:pt x="15" y="100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3" y="108"/>
                  <a:pt x="27" y="108"/>
                  <a:pt x="29" y="105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4" y="100"/>
                  <a:pt x="38" y="99"/>
                  <a:pt x="41" y="100"/>
                </a:cubicBezTo>
                <a:cubicBezTo>
                  <a:pt x="43" y="102"/>
                  <a:pt x="50" y="107"/>
                  <a:pt x="50" y="110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7"/>
                  <a:pt x="53" y="120"/>
                  <a:pt x="56" y="120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67" y="120"/>
                  <a:pt x="70" y="117"/>
                  <a:pt x="70" y="114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7"/>
                  <a:pt x="72" y="103"/>
                  <a:pt x="75" y="102"/>
                </a:cubicBezTo>
                <a:cubicBezTo>
                  <a:pt x="78" y="101"/>
                  <a:pt x="86" y="100"/>
                  <a:pt x="88" y="102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3" y="108"/>
                  <a:pt x="97" y="108"/>
                  <a:pt x="100" y="105"/>
                </a:cubicBezTo>
                <a:cubicBezTo>
                  <a:pt x="105" y="100"/>
                  <a:pt x="105" y="100"/>
                  <a:pt x="105" y="100"/>
                </a:cubicBezTo>
                <a:cubicBezTo>
                  <a:pt x="108" y="97"/>
                  <a:pt x="108" y="93"/>
                  <a:pt x="105" y="91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0" y="86"/>
                  <a:pt x="99" y="82"/>
                  <a:pt x="100" y="79"/>
                </a:cubicBezTo>
                <a:cubicBezTo>
                  <a:pt x="102" y="77"/>
                  <a:pt x="107" y="70"/>
                  <a:pt x="110" y="70"/>
                </a:cubicBezTo>
                <a:lnTo>
                  <a:pt x="114" y="70"/>
                </a:lnTo>
                <a:close/>
                <a:moveTo>
                  <a:pt x="60" y="86"/>
                </a:moveTo>
                <a:cubicBezTo>
                  <a:pt x="46" y="86"/>
                  <a:pt x="34" y="74"/>
                  <a:pt x="34" y="60"/>
                </a:cubicBezTo>
                <a:cubicBezTo>
                  <a:pt x="34" y="46"/>
                  <a:pt x="46" y="34"/>
                  <a:pt x="60" y="34"/>
                </a:cubicBezTo>
                <a:cubicBezTo>
                  <a:pt x="74" y="34"/>
                  <a:pt x="86" y="46"/>
                  <a:pt x="86" y="60"/>
                </a:cubicBezTo>
                <a:cubicBezTo>
                  <a:pt x="86" y="74"/>
                  <a:pt x="74" y="86"/>
                  <a:pt x="60" y="86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Freeform 1591"/>
          <p:cNvSpPr>
            <a:spLocks noEditPoints="1"/>
          </p:cNvSpPr>
          <p:nvPr/>
        </p:nvSpPr>
        <p:spPr bwMode="auto">
          <a:xfrm>
            <a:off x="4596725" y="5850985"/>
            <a:ext cx="157962" cy="157964"/>
          </a:xfrm>
          <a:custGeom>
            <a:avLst/>
            <a:gdLst>
              <a:gd name="T0" fmla="*/ 57 w 60"/>
              <a:gd name="T1" fmla="*/ 35 h 60"/>
              <a:gd name="T2" fmla="*/ 60 w 60"/>
              <a:gd name="T3" fmla="*/ 32 h 60"/>
              <a:gd name="T4" fmla="*/ 60 w 60"/>
              <a:gd name="T5" fmla="*/ 28 h 60"/>
              <a:gd name="T6" fmla="*/ 57 w 60"/>
              <a:gd name="T7" fmla="*/ 25 h 60"/>
              <a:gd name="T8" fmla="*/ 55 w 60"/>
              <a:gd name="T9" fmla="*/ 25 h 60"/>
              <a:gd name="T10" fmla="*/ 51 w 60"/>
              <a:gd name="T11" fmla="*/ 23 h 60"/>
              <a:gd name="T12" fmla="*/ 51 w 60"/>
              <a:gd name="T13" fmla="*/ 16 h 60"/>
              <a:gd name="T14" fmla="*/ 53 w 60"/>
              <a:gd name="T15" fmla="*/ 14 h 60"/>
              <a:gd name="T16" fmla="*/ 53 w 60"/>
              <a:gd name="T17" fmla="*/ 10 h 60"/>
              <a:gd name="T18" fmla="*/ 50 w 60"/>
              <a:gd name="T19" fmla="*/ 7 h 60"/>
              <a:gd name="T20" fmla="*/ 46 w 60"/>
              <a:gd name="T21" fmla="*/ 7 h 60"/>
              <a:gd name="T22" fmla="*/ 44 w 60"/>
              <a:gd name="T23" fmla="*/ 9 h 60"/>
              <a:gd name="T24" fmla="*/ 40 w 60"/>
              <a:gd name="T25" fmla="*/ 10 h 60"/>
              <a:gd name="T26" fmla="*/ 35 w 60"/>
              <a:gd name="T27" fmla="*/ 5 h 60"/>
              <a:gd name="T28" fmla="*/ 35 w 60"/>
              <a:gd name="T29" fmla="*/ 3 h 60"/>
              <a:gd name="T30" fmla="*/ 32 w 60"/>
              <a:gd name="T31" fmla="*/ 0 h 60"/>
              <a:gd name="T32" fmla="*/ 28 w 60"/>
              <a:gd name="T33" fmla="*/ 0 h 60"/>
              <a:gd name="T34" fmla="*/ 25 w 60"/>
              <a:gd name="T35" fmla="*/ 3 h 60"/>
              <a:gd name="T36" fmla="*/ 25 w 60"/>
              <a:gd name="T37" fmla="*/ 5 h 60"/>
              <a:gd name="T38" fmla="*/ 23 w 60"/>
              <a:gd name="T39" fmla="*/ 9 h 60"/>
              <a:gd name="T40" fmla="*/ 16 w 60"/>
              <a:gd name="T41" fmla="*/ 9 h 60"/>
              <a:gd name="T42" fmla="*/ 14 w 60"/>
              <a:gd name="T43" fmla="*/ 7 h 60"/>
              <a:gd name="T44" fmla="*/ 10 w 60"/>
              <a:gd name="T45" fmla="*/ 7 h 60"/>
              <a:gd name="T46" fmla="*/ 7 w 60"/>
              <a:gd name="T47" fmla="*/ 10 h 60"/>
              <a:gd name="T48" fmla="*/ 7 w 60"/>
              <a:gd name="T49" fmla="*/ 14 h 60"/>
              <a:gd name="T50" fmla="*/ 9 w 60"/>
              <a:gd name="T51" fmla="*/ 16 h 60"/>
              <a:gd name="T52" fmla="*/ 10 w 60"/>
              <a:gd name="T53" fmla="*/ 20 h 60"/>
              <a:gd name="T54" fmla="*/ 5 w 60"/>
              <a:gd name="T55" fmla="*/ 25 h 60"/>
              <a:gd name="T56" fmla="*/ 3 w 60"/>
              <a:gd name="T57" fmla="*/ 25 h 60"/>
              <a:gd name="T58" fmla="*/ 0 w 60"/>
              <a:gd name="T59" fmla="*/ 28 h 60"/>
              <a:gd name="T60" fmla="*/ 0 w 60"/>
              <a:gd name="T61" fmla="*/ 32 h 60"/>
              <a:gd name="T62" fmla="*/ 3 w 60"/>
              <a:gd name="T63" fmla="*/ 35 h 60"/>
              <a:gd name="T64" fmla="*/ 5 w 60"/>
              <a:gd name="T65" fmla="*/ 35 h 60"/>
              <a:gd name="T66" fmla="*/ 9 w 60"/>
              <a:gd name="T67" fmla="*/ 37 h 60"/>
              <a:gd name="T68" fmla="*/ 9 w 60"/>
              <a:gd name="T69" fmla="*/ 44 h 60"/>
              <a:gd name="T70" fmla="*/ 7 w 60"/>
              <a:gd name="T71" fmla="*/ 46 h 60"/>
              <a:gd name="T72" fmla="*/ 7 w 60"/>
              <a:gd name="T73" fmla="*/ 50 h 60"/>
              <a:gd name="T74" fmla="*/ 10 w 60"/>
              <a:gd name="T75" fmla="*/ 53 h 60"/>
              <a:gd name="T76" fmla="*/ 14 w 60"/>
              <a:gd name="T77" fmla="*/ 53 h 60"/>
              <a:gd name="T78" fmla="*/ 16 w 60"/>
              <a:gd name="T79" fmla="*/ 51 h 60"/>
              <a:gd name="T80" fmla="*/ 20 w 60"/>
              <a:gd name="T81" fmla="*/ 50 h 60"/>
              <a:gd name="T82" fmla="*/ 25 w 60"/>
              <a:gd name="T83" fmla="*/ 55 h 60"/>
              <a:gd name="T84" fmla="*/ 25 w 60"/>
              <a:gd name="T85" fmla="*/ 57 h 60"/>
              <a:gd name="T86" fmla="*/ 28 w 60"/>
              <a:gd name="T87" fmla="*/ 60 h 60"/>
              <a:gd name="T88" fmla="*/ 32 w 60"/>
              <a:gd name="T89" fmla="*/ 60 h 60"/>
              <a:gd name="T90" fmla="*/ 35 w 60"/>
              <a:gd name="T91" fmla="*/ 57 h 60"/>
              <a:gd name="T92" fmla="*/ 35 w 60"/>
              <a:gd name="T93" fmla="*/ 55 h 60"/>
              <a:gd name="T94" fmla="*/ 37 w 60"/>
              <a:gd name="T95" fmla="*/ 51 h 60"/>
              <a:gd name="T96" fmla="*/ 44 w 60"/>
              <a:gd name="T97" fmla="*/ 51 h 60"/>
              <a:gd name="T98" fmla="*/ 46 w 60"/>
              <a:gd name="T99" fmla="*/ 53 h 60"/>
              <a:gd name="T100" fmla="*/ 50 w 60"/>
              <a:gd name="T101" fmla="*/ 53 h 60"/>
              <a:gd name="T102" fmla="*/ 53 w 60"/>
              <a:gd name="T103" fmla="*/ 50 h 60"/>
              <a:gd name="T104" fmla="*/ 53 w 60"/>
              <a:gd name="T105" fmla="*/ 46 h 60"/>
              <a:gd name="T106" fmla="*/ 51 w 60"/>
              <a:gd name="T107" fmla="*/ 44 h 60"/>
              <a:gd name="T108" fmla="*/ 50 w 60"/>
              <a:gd name="T109" fmla="*/ 40 h 60"/>
              <a:gd name="T110" fmla="*/ 55 w 60"/>
              <a:gd name="T111" fmla="*/ 35 h 60"/>
              <a:gd name="T112" fmla="*/ 57 w 60"/>
              <a:gd name="T113" fmla="*/ 35 h 60"/>
              <a:gd name="T114" fmla="*/ 40 w 60"/>
              <a:gd name="T115" fmla="*/ 30 h 60"/>
              <a:gd name="T116" fmla="*/ 30 w 60"/>
              <a:gd name="T117" fmla="*/ 40 h 60"/>
              <a:gd name="T118" fmla="*/ 20 w 60"/>
              <a:gd name="T119" fmla="*/ 30 h 60"/>
              <a:gd name="T120" fmla="*/ 30 w 60"/>
              <a:gd name="T121" fmla="*/ 20 h 60"/>
              <a:gd name="T122" fmla="*/ 40 w 60"/>
              <a:gd name="T123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" h="60">
                <a:moveTo>
                  <a:pt x="57" y="35"/>
                </a:moveTo>
                <a:cubicBezTo>
                  <a:pt x="59" y="35"/>
                  <a:pt x="60" y="34"/>
                  <a:pt x="60" y="32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6"/>
                  <a:pt x="59" y="25"/>
                  <a:pt x="57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3" y="25"/>
                  <a:pt x="52" y="24"/>
                  <a:pt x="51" y="23"/>
                </a:cubicBezTo>
                <a:cubicBezTo>
                  <a:pt x="51" y="21"/>
                  <a:pt x="50" y="17"/>
                  <a:pt x="51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1"/>
                  <a:pt x="53" y="10"/>
                </a:cubicBezTo>
                <a:cubicBezTo>
                  <a:pt x="50" y="7"/>
                  <a:pt x="50" y="7"/>
                  <a:pt x="50" y="7"/>
                </a:cubicBezTo>
                <a:cubicBezTo>
                  <a:pt x="49" y="6"/>
                  <a:pt x="47" y="6"/>
                  <a:pt x="46" y="7"/>
                </a:cubicBezTo>
                <a:cubicBezTo>
                  <a:pt x="44" y="9"/>
                  <a:pt x="44" y="9"/>
                  <a:pt x="44" y="9"/>
                </a:cubicBezTo>
                <a:cubicBezTo>
                  <a:pt x="43" y="10"/>
                  <a:pt x="41" y="10"/>
                  <a:pt x="40" y="10"/>
                </a:cubicBezTo>
                <a:cubicBezTo>
                  <a:pt x="39" y="9"/>
                  <a:pt x="35" y="7"/>
                  <a:pt x="35" y="5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1"/>
                  <a:pt x="34" y="0"/>
                  <a:pt x="3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5" y="1"/>
                  <a:pt x="25" y="3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7"/>
                  <a:pt x="24" y="8"/>
                  <a:pt x="23" y="9"/>
                </a:cubicBezTo>
                <a:cubicBezTo>
                  <a:pt x="21" y="9"/>
                  <a:pt x="17" y="10"/>
                  <a:pt x="16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3" y="6"/>
                  <a:pt x="11" y="6"/>
                  <a:pt x="10" y="7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1"/>
                  <a:pt x="6" y="13"/>
                  <a:pt x="7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10" y="17"/>
                  <a:pt x="10" y="19"/>
                  <a:pt x="10" y="20"/>
                </a:cubicBezTo>
                <a:cubicBezTo>
                  <a:pt x="9" y="21"/>
                  <a:pt x="7" y="25"/>
                  <a:pt x="5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" y="25"/>
                  <a:pt x="0" y="26"/>
                  <a:pt x="0" y="28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4"/>
                  <a:pt x="1" y="35"/>
                  <a:pt x="3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7" y="35"/>
                  <a:pt x="8" y="36"/>
                  <a:pt x="9" y="37"/>
                </a:cubicBezTo>
                <a:cubicBezTo>
                  <a:pt x="9" y="39"/>
                  <a:pt x="10" y="43"/>
                  <a:pt x="9" y="44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7"/>
                  <a:pt x="6" y="49"/>
                  <a:pt x="7" y="50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4"/>
                  <a:pt x="13" y="54"/>
                  <a:pt x="14" y="53"/>
                </a:cubicBezTo>
                <a:cubicBezTo>
                  <a:pt x="16" y="51"/>
                  <a:pt x="16" y="51"/>
                  <a:pt x="16" y="51"/>
                </a:cubicBezTo>
                <a:cubicBezTo>
                  <a:pt x="17" y="50"/>
                  <a:pt x="19" y="50"/>
                  <a:pt x="20" y="50"/>
                </a:cubicBezTo>
                <a:cubicBezTo>
                  <a:pt x="21" y="51"/>
                  <a:pt x="25" y="53"/>
                  <a:pt x="25" y="55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9"/>
                  <a:pt x="26" y="60"/>
                  <a:pt x="28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4" y="60"/>
                  <a:pt x="35" y="59"/>
                  <a:pt x="35" y="57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3"/>
                  <a:pt x="36" y="52"/>
                  <a:pt x="37" y="51"/>
                </a:cubicBezTo>
                <a:cubicBezTo>
                  <a:pt x="39" y="51"/>
                  <a:pt x="43" y="50"/>
                  <a:pt x="44" y="51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4"/>
                  <a:pt x="49" y="54"/>
                  <a:pt x="50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9"/>
                  <a:pt x="54" y="47"/>
                  <a:pt x="53" y="46"/>
                </a:cubicBezTo>
                <a:cubicBezTo>
                  <a:pt x="51" y="44"/>
                  <a:pt x="51" y="44"/>
                  <a:pt x="51" y="44"/>
                </a:cubicBezTo>
                <a:cubicBezTo>
                  <a:pt x="50" y="43"/>
                  <a:pt x="50" y="41"/>
                  <a:pt x="50" y="40"/>
                </a:cubicBezTo>
                <a:cubicBezTo>
                  <a:pt x="51" y="39"/>
                  <a:pt x="53" y="35"/>
                  <a:pt x="55" y="35"/>
                </a:cubicBezTo>
                <a:lnTo>
                  <a:pt x="57" y="35"/>
                </a:lnTo>
                <a:close/>
                <a:moveTo>
                  <a:pt x="40" y="30"/>
                </a:moveTo>
                <a:cubicBezTo>
                  <a:pt x="40" y="36"/>
                  <a:pt x="36" y="40"/>
                  <a:pt x="30" y="40"/>
                </a:cubicBezTo>
                <a:cubicBezTo>
                  <a:pt x="24" y="40"/>
                  <a:pt x="20" y="36"/>
                  <a:pt x="20" y="30"/>
                </a:cubicBezTo>
                <a:cubicBezTo>
                  <a:pt x="20" y="24"/>
                  <a:pt x="24" y="20"/>
                  <a:pt x="30" y="20"/>
                </a:cubicBezTo>
                <a:cubicBezTo>
                  <a:pt x="36" y="20"/>
                  <a:pt x="40" y="24"/>
                  <a:pt x="40" y="3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4" name="Freeform 45"/>
          <p:cNvSpPr>
            <a:spLocks noEditPoints="1"/>
          </p:cNvSpPr>
          <p:nvPr/>
        </p:nvSpPr>
        <p:spPr bwMode="auto">
          <a:xfrm>
            <a:off x="4358005" y="4425315"/>
            <a:ext cx="414655" cy="461645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lstStyle/>
          <a:p>
            <a:endParaRPr lang="zh-CN" altLang="en-US"/>
          </a:p>
        </p:txBody>
      </p:sp>
      <p:sp>
        <p:nvSpPr>
          <p:cNvPr id="128" name="Freeform 21"/>
          <p:cNvSpPr>
            <a:spLocks noEditPoints="1"/>
          </p:cNvSpPr>
          <p:nvPr/>
        </p:nvSpPr>
        <p:spPr bwMode="auto">
          <a:xfrm>
            <a:off x="4340860" y="3356610"/>
            <a:ext cx="449580" cy="44386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rgbClr val="93CDD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5462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Major Design Issue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of cognition - comparing APIs and modules which are referred by Github repositories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Scenario - Considering the trained dataset in the modules whether reach practical scenarios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 factors of environment - such as shadow, light source, masks and glasses that students wearing</a:t>
            </a:r>
          </a:p>
          <a:p>
            <a:pPr marL="285750" indent="-285750">
              <a:buFont typeface="Wingdings" panose="05000000000000000000" charset="0"/>
              <a:buChar char="q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and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Stability of database, designing with less coupling (data couple) and more reusable, increase cohesion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interface for administrators to modify and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Particular authorities for administrators (teachers) to manage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Major Design Issue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4224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 Diagram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la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010" y="1628775"/>
            <a:ext cx="7207885" cy="5109210"/>
          </a:xfrm>
          <a:prstGeom prst="rect">
            <a:avLst/>
          </a:prstGeom>
        </p:spPr>
      </p:pic>
    </p:spTree>
  </p:cSld>
  <p:clrMapOvr>
    <a:masterClrMapping/>
  </p:clrMapOvr>
  <p:transition advTm="1225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Sequence Diagram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WeChat Image_202112091148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860" y="1556385"/>
            <a:ext cx="6051550" cy="5111750"/>
          </a:xfrm>
          <a:prstGeom prst="rect">
            <a:avLst/>
          </a:prstGeom>
        </p:spPr>
      </p:pic>
    </p:spTree>
  </p:cSld>
  <p:clrMapOvr>
    <a:masterClrMapping/>
  </p:clrMapOvr>
  <p:transition advTm="11778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Multi-layer Architecture Pattern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mv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230" y="1628140"/>
            <a:ext cx="2827655" cy="4860290"/>
          </a:xfrm>
          <a:prstGeom prst="rect">
            <a:avLst/>
          </a:prstGeom>
        </p:spPr>
      </p:pic>
      <p:pic>
        <p:nvPicPr>
          <p:cNvPr id="5" name="Picture 4" descr="l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75" y="1628140"/>
            <a:ext cx="5083810" cy="4860925"/>
          </a:xfrm>
          <a:prstGeom prst="rect">
            <a:avLst/>
          </a:prstGeom>
        </p:spPr>
      </p:pic>
    </p:spTree>
  </p:cSld>
  <p:clrMapOvr>
    <a:masterClrMapping/>
  </p:clrMapOvr>
  <p:transition advTm="15097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9634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Client-Service and Distributed Architectural Pattern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r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795" y="2492375"/>
            <a:ext cx="6076950" cy="3248025"/>
          </a:xfrm>
          <a:prstGeom prst="rect">
            <a:avLst/>
          </a:prstGeom>
        </p:spPr>
      </p:pic>
    </p:spTree>
  </p:cSld>
  <p:clrMapOvr>
    <a:masterClrMapping/>
  </p:clrMapOvr>
  <p:transition advTm="9596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865159" y="3573016"/>
            <a:ext cx="44900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462621" y="4924618"/>
            <a:ext cx="1436675" cy="215444"/>
            <a:chOff x="4369395" y="3284984"/>
            <a:chExt cx="1436675" cy="215444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Scrum Roles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436675" cy="215444"/>
            <a:chOff x="4369395" y="3284984"/>
            <a:chExt cx="1436675" cy="215444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Meetings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465236" y="5449202"/>
            <a:ext cx="1436675" cy="215444"/>
            <a:chOff x="4369395" y="3284984"/>
            <a:chExt cx="1436675" cy="215444"/>
          </a:xfrm>
        </p:grpSpPr>
        <p:sp>
          <p:nvSpPr>
            <p:cNvPr id="7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Leangoo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389104" y="5464678"/>
            <a:ext cx="1436675" cy="215265"/>
            <a:chOff x="4369395" y="3284984"/>
            <a:chExt cx="1436675" cy="215265"/>
          </a:xfrm>
        </p:grpSpPr>
        <p:sp>
          <p:nvSpPr>
            <p:cNvPr id="29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Project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3" name="组合 38"/>
          <p:cNvGrpSpPr>
            <a:grpSpLocks noChangeAspect="1"/>
          </p:cNvGrpSpPr>
          <p:nvPr/>
        </p:nvGrpSpPr>
        <p:grpSpPr>
          <a:xfrm>
            <a:off x="5568207" y="2132856"/>
            <a:ext cx="1128001" cy="96761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196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0"/>
            <a:ext cx="12233275" cy="6858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377507" y="111545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Freeform 5"/>
          <p:cNvSpPr/>
          <p:nvPr/>
        </p:nvSpPr>
        <p:spPr bwMode="auto">
          <a:xfrm>
            <a:off x="4832905" y="0"/>
            <a:ext cx="2529366" cy="107067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1859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79240" y="260648"/>
            <a:ext cx="1604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CONTENTS</a:t>
            </a:r>
            <a:endParaRPr lang="zh-CN" altLang="en-US" sz="20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Freeform 5"/>
          <p:cNvSpPr/>
          <p:nvPr/>
        </p:nvSpPr>
        <p:spPr bwMode="auto">
          <a:xfrm>
            <a:off x="1889261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"/>
          <p:cNvSpPr/>
          <p:nvPr/>
        </p:nvSpPr>
        <p:spPr bwMode="auto">
          <a:xfrm>
            <a:off x="368250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5"/>
          <p:cNvSpPr/>
          <p:nvPr/>
        </p:nvSpPr>
        <p:spPr bwMode="auto">
          <a:xfrm>
            <a:off x="5457799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5"/>
          <p:cNvSpPr/>
          <p:nvPr/>
        </p:nvSpPr>
        <p:spPr bwMode="auto">
          <a:xfrm>
            <a:off x="7217853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5"/>
          <p:cNvSpPr/>
          <p:nvPr/>
        </p:nvSpPr>
        <p:spPr bwMode="auto">
          <a:xfrm>
            <a:off x="894604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126"/>
          <p:cNvSpPr>
            <a:spLocks noChangeAspect="1" noEditPoints="1"/>
          </p:cNvSpPr>
          <p:nvPr/>
        </p:nvSpPr>
        <p:spPr bwMode="auto">
          <a:xfrm>
            <a:off x="9392603" y="3293487"/>
            <a:ext cx="452469" cy="56617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862680" y="3316704"/>
            <a:ext cx="632543" cy="542603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</p:grpSp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2236556" y="3260270"/>
            <a:ext cx="626398" cy="6674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153298" y="3284718"/>
            <a:ext cx="463940" cy="560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670438" y="4270669"/>
            <a:ext cx="183134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Requirement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807401" y="4301447"/>
            <a:ext cx="106553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165995" y="4301447"/>
            <a:ext cx="1901825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Development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379171" y="4301447"/>
            <a:ext cx="1102995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Testing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761128" y="4301447"/>
            <a:ext cx="188595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05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Management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7466330" y="3316605"/>
            <a:ext cx="831850" cy="61595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advTm="7176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8"/>
          <p:cNvSpPr txBox="1"/>
          <p:nvPr/>
        </p:nvSpPr>
        <p:spPr>
          <a:xfrm>
            <a:off x="8716892" y="1879879"/>
            <a:ext cx="2386140" cy="833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Scrum Master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Yuyang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Wang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>
            <a:off x="459158" y="1846392"/>
            <a:ext cx="2727695" cy="833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Product Owner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Peilin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4126811" y="5457198"/>
            <a:ext cx="3872186" cy="12030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Developer Team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Rui Chen (Developer)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Yuxuan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Chen (Maintainer)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60058" y="1344839"/>
            <a:ext cx="3381009" cy="3381009"/>
            <a:chOff x="3325860" y="1074902"/>
            <a:chExt cx="2531533" cy="2531533"/>
          </a:xfrm>
        </p:grpSpPr>
        <p:sp>
          <p:nvSpPr>
            <p:cNvPr id="14" name="椭圆 13"/>
            <p:cNvSpPr/>
            <p:nvPr/>
          </p:nvSpPr>
          <p:spPr>
            <a:xfrm>
              <a:off x="3325860" y="1074902"/>
              <a:ext cx="2531533" cy="25315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23"/>
            <p:cNvSpPr txBox="1"/>
            <p:nvPr/>
          </p:nvSpPr>
          <p:spPr>
            <a:xfrm>
              <a:off x="3514430" y="2512308"/>
              <a:ext cx="2172875" cy="47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Scrum Roles</a:t>
              </a:r>
              <a:endParaRPr lang="zh-CN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45622" y="1754277"/>
            <a:ext cx="1143166" cy="1143166"/>
            <a:chOff x="2386060" y="1495059"/>
            <a:chExt cx="939800" cy="939800"/>
          </a:xfrm>
        </p:grpSpPr>
        <p:sp>
          <p:nvSpPr>
            <p:cNvPr id="21" name="椭圆 20"/>
            <p:cNvSpPr/>
            <p:nvPr/>
          </p:nvSpPr>
          <p:spPr>
            <a:xfrm>
              <a:off x="2386060" y="1495059"/>
              <a:ext cx="939800" cy="9398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Freeform 1986"/>
            <p:cNvSpPr/>
            <p:nvPr/>
          </p:nvSpPr>
          <p:spPr bwMode="auto">
            <a:xfrm>
              <a:off x="2680513" y="1730231"/>
              <a:ext cx="366922" cy="346817"/>
            </a:xfrm>
            <a:custGeom>
              <a:avLst/>
              <a:gdLst>
                <a:gd name="T0" fmla="*/ 164 w 165"/>
                <a:gd name="T1" fmla="*/ 131 h 156"/>
                <a:gd name="T2" fmla="*/ 145 w 165"/>
                <a:gd name="T3" fmla="*/ 119 h 156"/>
                <a:gd name="T4" fmla="*/ 119 w 165"/>
                <a:gd name="T5" fmla="*/ 108 h 156"/>
                <a:gd name="T6" fmla="*/ 112 w 165"/>
                <a:gd name="T7" fmla="*/ 106 h 156"/>
                <a:gd name="T8" fmla="*/ 105 w 165"/>
                <a:gd name="T9" fmla="*/ 94 h 156"/>
                <a:gd name="T10" fmla="*/ 101 w 165"/>
                <a:gd name="T11" fmla="*/ 94 h 156"/>
                <a:gd name="T12" fmla="*/ 105 w 165"/>
                <a:gd name="T13" fmla="*/ 85 h 156"/>
                <a:gd name="T14" fmla="*/ 107 w 165"/>
                <a:gd name="T15" fmla="*/ 74 h 156"/>
                <a:gd name="T16" fmla="*/ 112 w 165"/>
                <a:gd name="T17" fmla="*/ 70 h 156"/>
                <a:gd name="T18" fmla="*/ 114 w 165"/>
                <a:gd name="T19" fmla="*/ 63 h 156"/>
                <a:gd name="T20" fmla="*/ 114 w 165"/>
                <a:gd name="T21" fmla="*/ 51 h 156"/>
                <a:gd name="T22" fmla="*/ 112 w 165"/>
                <a:gd name="T23" fmla="*/ 46 h 156"/>
                <a:gd name="T24" fmla="*/ 113 w 165"/>
                <a:gd name="T25" fmla="*/ 30 h 156"/>
                <a:gd name="T26" fmla="*/ 111 w 165"/>
                <a:gd name="T27" fmla="*/ 19 h 156"/>
                <a:gd name="T28" fmla="*/ 107 w 165"/>
                <a:gd name="T29" fmla="*/ 12 h 156"/>
                <a:gd name="T30" fmla="*/ 102 w 165"/>
                <a:gd name="T31" fmla="*/ 11 h 156"/>
                <a:gd name="T32" fmla="*/ 99 w 165"/>
                <a:gd name="T33" fmla="*/ 8 h 156"/>
                <a:gd name="T34" fmla="*/ 64 w 165"/>
                <a:gd name="T35" fmla="*/ 9 h 156"/>
                <a:gd name="T36" fmla="*/ 51 w 165"/>
                <a:gd name="T37" fmla="*/ 46 h 156"/>
                <a:gd name="T38" fmla="*/ 49 w 165"/>
                <a:gd name="T39" fmla="*/ 53 h 156"/>
                <a:gd name="T40" fmla="*/ 54 w 165"/>
                <a:gd name="T41" fmla="*/ 72 h 156"/>
                <a:gd name="T42" fmla="*/ 58 w 165"/>
                <a:gd name="T43" fmla="*/ 73 h 156"/>
                <a:gd name="T44" fmla="*/ 59 w 165"/>
                <a:gd name="T45" fmla="*/ 86 h 156"/>
                <a:gd name="T46" fmla="*/ 63 w 165"/>
                <a:gd name="T47" fmla="*/ 94 h 156"/>
                <a:gd name="T48" fmla="*/ 60 w 165"/>
                <a:gd name="T49" fmla="*/ 94 h 156"/>
                <a:gd name="T50" fmla="*/ 53 w 165"/>
                <a:gd name="T51" fmla="*/ 106 h 156"/>
                <a:gd name="T52" fmla="*/ 46 w 165"/>
                <a:gd name="T53" fmla="*/ 108 h 156"/>
                <a:gd name="T54" fmla="*/ 20 w 165"/>
                <a:gd name="T55" fmla="*/ 119 h 156"/>
                <a:gd name="T56" fmla="*/ 1 w 165"/>
                <a:gd name="T57" fmla="*/ 131 h 156"/>
                <a:gd name="T58" fmla="*/ 0 w 165"/>
                <a:gd name="T59" fmla="*/ 156 h 156"/>
                <a:gd name="T60" fmla="*/ 72 w 165"/>
                <a:gd name="T61" fmla="*/ 156 h 156"/>
                <a:gd name="T62" fmla="*/ 78 w 165"/>
                <a:gd name="T63" fmla="*/ 120 h 156"/>
                <a:gd name="T64" fmla="*/ 73 w 165"/>
                <a:gd name="T65" fmla="*/ 111 h 156"/>
                <a:gd name="T66" fmla="*/ 83 w 165"/>
                <a:gd name="T67" fmla="*/ 106 h 156"/>
                <a:gd name="T68" fmla="*/ 92 w 165"/>
                <a:gd name="T69" fmla="*/ 111 h 156"/>
                <a:gd name="T70" fmla="*/ 87 w 165"/>
                <a:gd name="T71" fmla="*/ 120 h 156"/>
                <a:gd name="T72" fmla="*/ 96 w 165"/>
                <a:gd name="T73" fmla="*/ 156 h 156"/>
                <a:gd name="T74" fmla="*/ 164 w 165"/>
                <a:gd name="T75" fmla="*/ 156 h 156"/>
                <a:gd name="T76" fmla="*/ 164 w 165"/>
                <a:gd name="T77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6">
                  <a:moveTo>
                    <a:pt x="164" y="131"/>
                  </a:moveTo>
                  <a:cubicBezTo>
                    <a:pt x="161" y="123"/>
                    <a:pt x="152" y="122"/>
                    <a:pt x="145" y="119"/>
                  </a:cubicBezTo>
                  <a:cubicBezTo>
                    <a:pt x="137" y="115"/>
                    <a:pt x="127" y="111"/>
                    <a:pt x="119" y="108"/>
                  </a:cubicBezTo>
                  <a:cubicBezTo>
                    <a:pt x="117" y="107"/>
                    <a:pt x="114" y="107"/>
                    <a:pt x="112" y="106"/>
                  </a:cubicBezTo>
                  <a:cubicBezTo>
                    <a:pt x="109" y="104"/>
                    <a:pt x="107" y="98"/>
                    <a:pt x="105" y="94"/>
                  </a:cubicBezTo>
                  <a:cubicBezTo>
                    <a:pt x="104" y="94"/>
                    <a:pt x="102" y="94"/>
                    <a:pt x="101" y="94"/>
                  </a:cubicBezTo>
                  <a:cubicBezTo>
                    <a:pt x="101" y="89"/>
                    <a:pt x="104" y="89"/>
                    <a:pt x="105" y="85"/>
                  </a:cubicBezTo>
                  <a:cubicBezTo>
                    <a:pt x="106" y="81"/>
                    <a:pt x="105" y="77"/>
                    <a:pt x="107" y="74"/>
                  </a:cubicBezTo>
                  <a:cubicBezTo>
                    <a:pt x="108" y="72"/>
                    <a:pt x="111" y="72"/>
                    <a:pt x="112" y="70"/>
                  </a:cubicBezTo>
                  <a:cubicBezTo>
                    <a:pt x="113" y="68"/>
                    <a:pt x="114" y="65"/>
                    <a:pt x="114" y="63"/>
                  </a:cubicBezTo>
                  <a:cubicBezTo>
                    <a:pt x="115" y="60"/>
                    <a:pt x="116" y="55"/>
                    <a:pt x="114" y="51"/>
                  </a:cubicBezTo>
                  <a:cubicBezTo>
                    <a:pt x="113" y="49"/>
                    <a:pt x="112" y="49"/>
                    <a:pt x="112" y="46"/>
                  </a:cubicBezTo>
                  <a:cubicBezTo>
                    <a:pt x="111" y="43"/>
                    <a:pt x="113" y="33"/>
                    <a:pt x="113" y="30"/>
                  </a:cubicBezTo>
                  <a:cubicBezTo>
                    <a:pt x="113" y="25"/>
                    <a:pt x="113" y="24"/>
                    <a:pt x="111" y="19"/>
                  </a:cubicBezTo>
                  <a:cubicBezTo>
                    <a:pt x="111" y="19"/>
                    <a:pt x="110" y="14"/>
                    <a:pt x="107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86" y="0"/>
                    <a:pt x="71" y="6"/>
                    <a:pt x="64" y="9"/>
                  </a:cubicBezTo>
                  <a:cubicBezTo>
                    <a:pt x="53" y="12"/>
                    <a:pt x="46" y="23"/>
                    <a:pt x="51" y="46"/>
                  </a:cubicBezTo>
                  <a:cubicBezTo>
                    <a:pt x="52" y="49"/>
                    <a:pt x="49" y="51"/>
                    <a:pt x="49" y="53"/>
                  </a:cubicBezTo>
                  <a:cubicBezTo>
                    <a:pt x="50" y="58"/>
                    <a:pt x="50" y="69"/>
                    <a:pt x="54" y="72"/>
                  </a:cubicBezTo>
                  <a:cubicBezTo>
                    <a:pt x="54" y="72"/>
                    <a:pt x="58" y="73"/>
                    <a:pt x="58" y="73"/>
                  </a:cubicBezTo>
                  <a:cubicBezTo>
                    <a:pt x="58" y="77"/>
                    <a:pt x="58" y="82"/>
                    <a:pt x="59" y="86"/>
                  </a:cubicBezTo>
                  <a:cubicBezTo>
                    <a:pt x="60" y="89"/>
                    <a:pt x="63" y="89"/>
                    <a:pt x="63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58" y="98"/>
                    <a:pt x="56" y="104"/>
                    <a:pt x="53" y="106"/>
                  </a:cubicBezTo>
                  <a:cubicBezTo>
                    <a:pt x="51" y="107"/>
                    <a:pt x="48" y="107"/>
                    <a:pt x="46" y="108"/>
                  </a:cubicBezTo>
                  <a:cubicBezTo>
                    <a:pt x="38" y="111"/>
                    <a:pt x="28" y="115"/>
                    <a:pt x="20" y="119"/>
                  </a:cubicBezTo>
                  <a:cubicBezTo>
                    <a:pt x="13" y="122"/>
                    <a:pt x="4" y="123"/>
                    <a:pt x="1" y="131"/>
                  </a:cubicBezTo>
                  <a:cubicBezTo>
                    <a:pt x="1" y="136"/>
                    <a:pt x="0" y="149"/>
                    <a:pt x="0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5" y="149"/>
                    <a:pt x="164" y="136"/>
                    <a:pt x="164" y="13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549501" y="4360412"/>
            <a:ext cx="1096171" cy="1096171"/>
            <a:chOff x="5719249" y="3077288"/>
            <a:chExt cx="767347" cy="767347"/>
          </a:xfrm>
        </p:grpSpPr>
        <p:sp>
          <p:nvSpPr>
            <p:cNvPr id="35" name="椭圆 34"/>
            <p:cNvSpPr/>
            <p:nvPr/>
          </p:nvSpPr>
          <p:spPr>
            <a:xfrm>
              <a:off x="5719249" y="3077288"/>
              <a:ext cx="767347" cy="76734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Freeform 748"/>
            <p:cNvSpPr>
              <a:spLocks noEditPoints="1"/>
            </p:cNvSpPr>
            <p:nvPr/>
          </p:nvSpPr>
          <p:spPr bwMode="auto">
            <a:xfrm>
              <a:off x="5947156" y="3271991"/>
              <a:ext cx="311533" cy="318115"/>
            </a:xfrm>
            <a:custGeom>
              <a:avLst/>
              <a:gdLst>
                <a:gd name="T0" fmla="*/ 38 w 60"/>
                <a:gd name="T1" fmla="*/ 8 h 61"/>
                <a:gd name="T2" fmla="*/ 22 w 60"/>
                <a:gd name="T3" fmla="*/ 8 h 61"/>
                <a:gd name="T4" fmla="*/ 45 w 60"/>
                <a:gd name="T5" fmla="*/ 41 h 61"/>
                <a:gd name="T6" fmla="*/ 50 w 60"/>
                <a:gd name="T7" fmla="*/ 58 h 61"/>
                <a:gd name="T8" fmla="*/ 51 w 60"/>
                <a:gd name="T9" fmla="*/ 44 h 61"/>
                <a:gd name="T10" fmla="*/ 55 w 60"/>
                <a:gd name="T11" fmla="*/ 58 h 61"/>
                <a:gd name="T12" fmla="*/ 55 w 60"/>
                <a:gd name="T13" fmla="*/ 38 h 61"/>
                <a:gd name="T14" fmla="*/ 56 w 60"/>
                <a:gd name="T15" fmla="*/ 29 h 61"/>
                <a:gd name="T16" fmla="*/ 60 w 60"/>
                <a:gd name="T17" fmla="*/ 38 h 61"/>
                <a:gd name="T18" fmla="*/ 56 w 60"/>
                <a:gd name="T19" fmla="*/ 21 h 61"/>
                <a:gd name="T20" fmla="*/ 47 w 60"/>
                <a:gd name="T21" fmla="*/ 23 h 61"/>
                <a:gd name="T22" fmla="*/ 45 w 60"/>
                <a:gd name="T23" fmla="*/ 41 h 61"/>
                <a:gd name="T24" fmla="*/ 37 w 60"/>
                <a:gd name="T25" fmla="*/ 26 h 61"/>
                <a:gd name="T26" fmla="*/ 36 w 60"/>
                <a:gd name="T27" fmla="*/ 37 h 61"/>
                <a:gd name="T28" fmla="*/ 36 w 60"/>
                <a:gd name="T29" fmla="*/ 61 h 61"/>
                <a:gd name="T30" fmla="*/ 31 w 60"/>
                <a:gd name="T31" fmla="*/ 44 h 61"/>
                <a:gd name="T32" fmla="*/ 30 w 60"/>
                <a:gd name="T33" fmla="*/ 61 h 61"/>
                <a:gd name="T34" fmla="*/ 24 w 60"/>
                <a:gd name="T35" fmla="*/ 40 h 61"/>
                <a:gd name="T36" fmla="*/ 24 w 60"/>
                <a:gd name="T37" fmla="*/ 26 h 61"/>
                <a:gd name="T38" fmla="*/ 23 w 60"/>
                <a:gd name="T39" fmla="*/ 37 h 61"/>
                <a:gd name="T40" fmla="*/ 18 w 60"/>
                <a:gd name="T41" fmla="*/ 22 h 61"/>
                <a:gd name="T42" fmla="*/ 37 w 60"/>
                <a:gd name="T43" fmla="*/ 17 h 61"/>
                <a:gd name="T44" fmla="*/ 43 w 60"/>
                <a:gd name="T45" fmla="*/ 37 h 61"/>
                <a:gd name="T46" fmla="*/ 15 w 60"/>
                <a:gd name="T47" fmla="*/ 41 h 61"/>
                <a:gd name="T48" fmla="*/ 10 w 60"/>
                <a:gd name="T49" fmla="*/ 58 h 61"/>
                <a:gd name="T50" fmla="*/ 9 w 60"/>
                <a:gd name="T51" fmla="*/ 44 h 61"/>
                <a:gd name="T52" fmla="*/ 5 w 60"/>
                <a:gd name="T53" fmla="*/ 58 h 61"/>
                <a:gd name="T54" fmla="*/ 5 w 60"/>
                <a:gd name="T55" fmla="*/ 38 h 61"/>
                <a:gd name="T56" fmla="*/ 4 w 60"/>
                <a:gd name="T57" fmla="*/ 29 h 61"/>
                <a:gd name="T58" fmla="*/ 0 w 60"/>
                <a:gd name="T59" fmla="*/ 38 h 61"/>
                <a:gd name="T60" fmla="*/ 4 w 60"/>
                <a:gd name="T61" fmla="*/ 21 h 61"/>
                <a:gd name="T62" fmla="*/ 13 w 60"/>
                <a:gd name="T63" fmla="*/ 23 h 61"/>
                <a:gd name="T64" fmla="*/ 15 w 60"/>
                <a:gd name="T65" fmla="*/ 41 h 61"/>
                <a:gd name="T66" fmla="*/ 16 w 60"/>
                <a:gd name="T67" fmla="*/ 14 h 61"/>
                <a:gd name="T68" fmla="*/ 15 w 60"/>
                <a:gd name="T69" fmla="*/ 18 h 61"/>
                <a:gd name="T70" fmla="*/ 3 w 60"/>
                <a:gd name="T71" fmla="*/ 14 h 61"/>
                <a:gd name="T72" fmla="*/ 50 w 60"/>
                <a:gd name="T73" fmla="*/ 7 h 61"/>
                <a:gd name="T74" fmla="*/ 45 w 60"/>
                <a:gd name="T75" fmla="*/ 18 h 61"/>
                <a:gd name="T76" fmla="*/ 50 w 60"/>
                <a:gd name="T77" fmla="*/ 20 h 61"/>
                <a:gd name="T78" fmla="*/ 50 w 60"/>
                <a:gd name="T7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35" y="0"/>
                    <a:pt x="38" y="3"/>
                    <a:pt x="38" y="8"/>
                  </a:cubicBezTo>
                  <a:cubicBezTo>
                    <a:pt x="38" y="12"/>
                    <a:pt x="35" y="16"/>
                    <a:pt x="30" y="16"/>
                  </a:cubicBezTo>
                  <a:cubicBezTo>
                    <a:pt x="26" y="16"/>
                    <a:pt x="22" y="12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lose/>
                  <a:moveTo>
                    <a:pt x="45" y="41"/>
                  </a:moveTo>
                  <a:cubicBezTo>
                    <a:pt x="45" y="58"/>
                    <a:pt x="45" y="58"/>
                    <a:pt x="45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3"/>
                    <a:pt x="58" y="21"/>
                    <a:pt x="56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41"/>
                    <a:pt x="45" y="41"/>
                    <a:pt x="45" y="41"/>
                  </a:cubicBezTo>
                  <a:close/>
                  <a:moveTo>
                    <a:pt x="37" y="3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9"/>
                    <a:pt x="20" y="17"/>
                    <a:pt x="23" y="17"/>
                  </a:cubicBezTo>
                  <a:cubicBezTo>
                    <a:pt x="38" y="17"/>
                    <a:pt x="22" y="17"/>
                    <a:pt x="37" y="17"/>
                  </a:cubicBezTo>
                  <a:cubicBezTo>
                    <a:pt x="40" y="17"/>
                    <a:pt x="43" y="19"/>
                    <a:pt x="43" y="22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0" y="37"/>
                    <a:pt x="37" y="37"/>
                  </a:cubicBezTo>
                  <a:close/>
                  <a:moveTo>
                    <a:pt x="15" y="41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0" y="7"/>
                  </a:moveTo>
                  <a:cubicBezTo>
                    <a:pt x="14" y="7"/>
                    <a:pt x="16" y="10"/>
                    <a:pt x="16" y="14"/>
                  </a:cubicBezTo>
                  <a:cubicBezTo>
                    <a:pt x="16" y="15"/>
                    <a:pt x="16" y="16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9"/>
                    <a:pt x="12" y="20"/>
                    <a:pt x="10" y="20"/>
                  </a:cubicBezTo>
                  <a:cubicBezTo>
                    <a:pt x="6" y="20"/>
                    <a:pt x="3" y="17"/>
                    <a:pt x="3" y="14"/>
                  </a:cubicBezTo>
                  <a:cubicBezTo>
                    <a:pt x="3" y="10"/>
                    <a:pt x="6" y="7"/>
                    <a:pt x="10" y="7"/>
                  </a:cubicBezTo>
                  <a:close/>
                  <a:moveTo>
                    <a:pt x="50" y="7"/>
                  </a:moveTo>
                  <a:cubicBezTo>
                    <a:pt x="46" y="7"/>
                    <a:pt x="43" y="10"/>
                    <a:pt x="43" y="14"/>
                  </a:cubicBezTo>
                  <a:cubicBezTo>
                    <a:pt x="43" y="15"/>
                    <a:pt x="44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7" y="19"/>
                    <a:pt x="48" y="20"/>
                    <a:pt x="50" y="20"/>
                  </a:cubicBezTo>
                  <a:cubicBezTo>
                    <a:pt x="54" y="20"/>
                    <a:pt x="57" y="17"/>
                    <a:pt x="57" y="14"/>
                  </a:cubicBezTo>
                  <a:cubicBezTo>
                    <a:pt x="57" y="10"/>
                    <a:pt x="54" y="7"/>
                    <a:pt x="50" y="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Scrum Roles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522836" y="1725141"/>
            <a:ext cx="1143166" cy="1143166"/>
            <a:chOff x="6773534" y="1308843"/>
            <a:chExt cx="939800" cy="939800"/>
          </a:xfrm>
        </p:grpSpPr>
        <p:sp>
          <p:nvSpPr>
            <p:cNvPr id="25" name="椭圆 24"/>
            <p:cNvSpPr/>
            <p:nvPr/>
          </p:nvSpPr>
          <p:spPr>
            <a:xfrm>
              <a:off x="6773534" y="1308843"/>
              <a:ext cx="939800" cy="9398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7127849" y="1496438"/>
              <a:ext cx="224872" cy="564609"/>
              <a:chOff x="3114596" y="2996938"/>
              <a:chExt cx="224872" cy="564609"/>
            </a:xfrm>
            <a:solidFill>
              <a:srgbClr val="93CDDD"/>
            </a:solidFill>
          </p:grpSpPr>
          <p:sp>
            <p:nvSpPr>
              <p:cNvPr id="41" name="椭圆 40"/>
              <p:cNvSpPr/>
              <p:nvPr/>
            </p:nvSpPr>
            <p:spPr>
              <a:xfrm>
                <a:off x="3184508" y="2996938"/>
                <a:ext cx="90487" cy="9048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同侧圆角矩形 55"/>
              <p:cNvSpPr/>
              <p:nvPr/>
            </p:nvSpPr>
            <p:spPr>
              <a:xfrm>
                <a:off x="3114865" y="3096786"/>
                <a:ext cx="224603" cy="631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170785" y="3159935"/>
                <a:ext cx="112763" cy="1546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同侧圆角矩形 57"/>
              <p:cNvSpPr/>
              <p:nvPr/>
            </p:nvSpPr>
            <p:spPr>
              <a:xfrm rot="10800000">
                <a:off x="3170785" y="3304372"/>
                <a:ext cx="45719" cy="2571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" name="同侧圆角矩形 58"/>
              <p:cNvSpPr/>
              <p:nvPr/>
            </p:nvSpPr>
            <p:spPr>
              <a:xfrm rot="10800000">
                <a:off x="3237416" y="3304372"/>
                <a:ext cx="45719" cy="2571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同侧圆角矩形 59"/>
              <p:cNvSpPr/>
              <p:nvPr/>
            </p:nvSpPr>
            <p:spPr>
              <a:xfrm rot="10800000">
                <a:off x="3114596" y="3144503"/>
                <a:ext cx="31089" cy="18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同侧圆角矩形 60"/>
              <p:cNvSpPr/>
              <p:nvPr/>
            </p:nvSpPr>
            <p:spPr>
              <a:xfrm rot="10800000">
                <a:off x="3307081" y="3144503"/>
                <a:ext cx="31089" cy="18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9" name="KSO_Shape"/>
          <p:cNvSpPr/>
          <p:nvPr/>
        </p:nvSpPr>
        <p:spPr bwMode="auto">
          <a:xfrm>
            <a:off x="5125628" y="1846392"/>
            <a:ext cx="1860368" cy="1299157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40" name="文本框 23"/>
          <p:cNvSpPr txBox="1"/>
          <p:nvPr/>
        </p:nvSpPr>
        <p:spPr>
          <a:xfrm>
            <a:off x="4611904" y="3750556"/>
            <a:ext cx="290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(Egoless team)</a:t>
            </a:r>
            <a:endParaRPr lang="zh-CN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46855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Meetings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Freeform 476"/>
          <p:cNvSpPr>
            <a:spLocks noEditPoints="1"/>
          </p:cNvSpPr>
          <p:nvPr/>
        </p:nvSpPr>
        <p:spPr bwMode="auto">
          <a:xfrm>
            <a:off x="1777583" y="3983003"/>
            <a:ext cx="1022180" cy="740663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684620" y="2958235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401098" y="2958235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84620" y="4823503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401098" y="4823503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98"/>
          <p:cNvSpPr txBox="1"/>
          <p:nvPr/>
        </p:nvSpPr>
        <p:spPr>
          <a:xfrm>
            <a:off x="2885445" y="2485727"/>
            <a:ext cx="29209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Daily Standing Meeting</a:t>
            </a:r>
          </a:p>
        </p:txBody>
      </p:sp>
      <p:sp>
        <p:nvSpPr>
          <p:cNvPr id="17" name="TextBox 499"/>
          <p:cNvSpPr txBox="1"/>
          <p:nvPr/>
        </p:nvSpPr>
        <p:spPr>
          <a:xfrm>
            <a:off x="8319385" y="2492071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</p:txBody>
      </p:sp>
      <p:sp>
        <p:nvSpPr>
          <p:cNvPr id="21" name="TextBox 500"/>
          <p:cNvSpPr txBox="1"/>
          <p:nvPr/>
        </p:nvSpPr>
        <p:spPr>
          <a:xfrm>
            <a:off x="3792695" y="4353698"/>
            <a:ext cx="192392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Demo Meeting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7757052" y="4339286"/>
            <a:ext cx="2814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Retrospective Meeting</a:t>
            </a:r>
          </a:p>
        </p:txBody>
      </p:sp>
      <p:sp>
        <p:nvSpPr>
          <p:cNvPr id="24" name="TextBox 503"/>
          <p:cNvSpPr txBox="1"/>
          <p:nvPr/>
        </p:nvSpPr>
        <p:spPr>
          <a:xfrm>
            <a:off x="1559396" y="3048283"/>
            <a:ext cx="429616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 progress, Current Issue, Plan, etc.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Box 504"/>
          <p:cNvSpPr txBox="1"/>
          <p:nvPr/>
        </p:nvSpPr>
        <p:spPr>
          <a:xfrm>
            <a:off x="6299499" y="3048283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Requirement, Design, Duration,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Roadmap, Milestone, Sprint &amp; Task</a:t>
            </a:r>
          </a:p>
        </p:txBody>
      </p:sp>
      <p:sp>
        <p:nvSpPr>
          <p:cNvPr id="26" name="TextBox 505"/>
          <p:cNvSpPr txBox="1"/>
          <p:nvPr/>
        </p:nvSpPr>
        <p:spPr>
          <a:xfrm>
            <a:off x="1559396" y="4923977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Demonstration, Communication, Confirmation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506"/>
          <p:cNvSpPr txBox="1"/>
          <p:nvPr/>
        </p:nvSpPr>
        <p:spPr>
          <a:xfrm>
            <a:off x="6299499" y="4923977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Rethink, Summarization, Improvement, Pros &amp; Cons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Freeform 8"/>
          <p:cNvSpPr>
            <a:spLocks noEditPoints="1"/>
          </p:cNvSpPr>
          <p:nvPr/>
        </p:nvSpPr>
        <p:spPr bwMode="auto">
          <a:xfrm rot="5400000">
            <a:off x="6693343" y="3864709"/>
            <a:ext cx="694608" cy="1022179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1835002" y="2165168"/>
            <a:ext cx="907099" cy="670405"/>
          </a:xfrm>
          <a:custGeom>
            <a:avLst/>
            <a:gdLst>
              <a:gd name="T0" fmla="*/ 302 w 302"/>
              <a:gd name="T1" fmla="*/ 226 h 226"/>
              <a:gd name="T2" fmla="*/ 0 w 302"/>
              <a:gd name="T3" fmla="*/ 226 h 226"/>
              <a:gd name="T4" fmla="*/ 0 w 302"/>
              <a:gd name="T5" fmla="*/ 0 h 226"/>
              <a:gd name="T6" fmla="*/ 17 w 302"/>
              <a:gd name="T7" fmla="*/ 0 h 226"/>
              <a:gd name="T8" fmla="*/ 17 w 302"/>
              <a:gd name="T9" fmla="*/ 206 h 226"/>
              <a:gd name="T10" fmla="*/ 302 w 302"/>
              <a:gd name="T11" fmla="*/ 206 h 226"/>
              <a:gd name="T12" fmla="*/ 302 w 302"/>
              <a:gd name="T13" fmla="*/ 226 h 226"/>
              <a:gd name="T14" fmla="*/ 282 w 302"/>
              <a:gd name="T15" fmla="*/ 188 h 226"/>
              <a:gd name="T16" fmla="*/ 37 w 302"/>
              <a:gd name="T17" fmla="*/ 188 h 226"/>
              <a:gd name="T18" fmla="*/ 37 w 302"/>
              <a:gd name="T19" fmla="*/ 103 h 226"/>
              <a:gd name="T20" fmla="*/ 103 w 302"/>
              <a:gd name="T21" fmla="*/ 17 h 226"/>
              <a:gd name="T22" fmla="*/ 189 w 302"/>
              <a:gd name="T23" fmla="*/ 103 h 226"/>
              <a:gd name="T24" fmla="*/ 245 w 302"/>
              <a:gd name="T25" fmla="*/ 56 h 226"/>
              <a:gd name="T26" fmla="*/ 282 w 302"/>
              <a:gd name="T27" fmla="*/ 1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2" h="226">
                <a:moveTo>
                  <a:pt x="302" y="226"/>
                </a:moveTo>
                <a:lnTo>
                  <a:pt x="0" y="226"/>
                </a:lnTo>
                <a:lnTo>
                  <a:pt x="0" y="0"/>
                </a:lnTo>
                <a:lnTo>
                  <a:pt x="17" y="0"/>
                </a:lnTo>
                <a:lnTo>
                  <a:pt x="17" y="206"/>
                </a:lnTo>
                <a:lnTo>
                  <a:pt x="302" y="206"/>
                </a:lnTo>
                <a:lnTo>
                  <a:pt x="302" y="226"/>
                </a:lnTo>
                <a:close/>
                <a:moveTo>
                  <a:pt x="282" y="188"/>
                </a:moveTo>
                <a:lnTo>
                  <a:pt x="37" y="188"/>
                </a:lnTo>
                <a:lnTo>
                  <a:pt x="37" y="103"/>
                </a:lnTo>
                <a:lnTo>
                  <a:pt x="103" y="17"/>
                </a:lnTo>
                <a:lnTo>
                  <a:pt x="189" y="103"/>
                </a:lnTo>
                <a:lnTo>
                  <a:pt x="245" y="56"/>
                </a:lnTo>
                <a:lnTo>
                  <a:pt x="282" y="188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7" name="Freeform 9"/>
          <p:cNvSpPr>
            <a:spLocks noEditPoints="1"/>
          </p:cNvSpPr>
          <p:nvPr/>
        </p:nvSpPr>
        <p:spPr bwMode="auto">
          <a:xfrm rot="19469485">
            <a:off x="6500512" y="1985897"/>
            <a:ext cx="863418" cy="92002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 Meetings</a:t>
            </a:r>
          </a:p>
        </p:txBody>
      </p:sp>
    </p:spTree>
  </p:cSld>
  <p:clrMapOvr>
    <a:masterClrMapping/>
  </p:clrMapOvr>
  <p:transition advTm="55268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4798"/>
          <a:stretch>
            <a:fillRect/>
          </a:stretch>
        </p:blipFill>
        <p:spPr>
          <a:xfrm>
            <a:off x="1527175" y="1556385"/>
            <a:ext cx="9140190" cy="48945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Product Roadmap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Planning Meeting</a:t>
            </a:r>
          </a:p>
        </p:txBody>
      </p:sp>
    </p:spTree>
  </p:cSld>
  <p:clrMapOvr>
    <a:masterClrMapping/>
  </p:clrMapOvr>
  <p:transition advTm="6262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Milestone 1: Client-Side Product Backlog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t="4101"/>
          <a:stretch>
            <a:fillRect/>
          </a:stretch>
        </p:blipFill>
        <p:spPr>
          <a:xfrm>
            <a:off x="885825" y="980440"/>
            <a:ext cx="10351135" cy="5583555"/>
          </a:xfrm>
          <a:prstGeom prst="rect">
            <a:avLst/>
          </a:prstGeom>
        </p:spPr>
      </p:pic>
      <p:sp>
        <p:nvSpPr>
          <p:cNvPr id="12" name="TextBox 499"/>
          <p:cNvSpPr txBox="1"/>
          <p:nvPr/>
        </p:nvSpPr>
        <p:spPr>
          <a:xfrm>
            <a:off x="1201043" y="1772816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</p:txBody>
      </p:sp>
      <p:sp>
        <p:nvSpPr>
          <p:cNvPr id="3" name="矩形 2"/>
          <p:cNvSpPr/>
          <p:nvPr/>
        </p:nvSpPr>
        <p:spPr>
          <a:xfrm>
            <a:off x="913130" y="996315"/>
            <a:ext cx="10295890" cy="55676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66587" t="6294" r="6874" b="63110"/>
          <a:stretch>
            <a:fillRect/>
          </a:stretch>
        </p:blipFill>
        <p:spPr>
          <a:xfrm>
            <a:off x="1128777" y="2276555"/>
            <a:ext cx="6198548" cy="40194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825740" y="1124585"/>
            <a:ext cx="2749550" cy="1774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262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Milestone 2: Web Product Backlog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t="4101"/>
          <a:stretch>
            <a:fillRect/>
          </a:stretch>
        </p:blipFill>
        <p:spPr>
          <a:xfrm>
            <a:off x="1051560" y="908685"/>
            <a:ext cx="10092055" cy="5444490"/>
          </a:xfrm>
          <a:prstGeom prst="rect">
            <a:avLst/>
          </a:prstGeom>
        </p:spPr>
      </p:pic>
      <p:sp>
        <p:nvSpPr>
          <p:cNvPr id="12" name="TextBox 499"/>
          <p:cNvSpPr txBox="1"/>
          <p:nvPr/>
        </p:nvSpPr>
        <p:spPr>
          <a:xfrm>
            <a:off x="1561723" y="1772181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</a:p>
        </p:txBody>
      </p:sp>
      <p:sp>
        <p:nvSpPr>
          <p:cNvPr id="10" name="矩形 9"/>
          <p:cNvSpPr/>
          <p:nvPr/>
        </p:nvSpPr>
        <p:spPr>
          <a:xfrm>
            <a:off x="1066165" y="908685"/>
            <a:ext cx="10062210" cy="54444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25740" y="1124585"/>
            <a:ext cx="2567305" cy="2155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66474" t="5951" r="6889" b="55209"/>
          <a:stretch>
            <a:fillRect/>
          </a:stretch>
        </p:blipFill>
        <p:spPr>
          <a:xfrm>
            <a:off x="2353310" y="2204720"/>
            <a:ext cx="4900295" cy="4019550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Tm="56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1417320" y="1556385"/>
            <a:ext cx="9119235" cy="491934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</a:t>
            </a:r>
          </a:p>
        </p:txBody>
      </p:sp>
    </p:spTree>
  </p:cSld>
  <p:clrMapOvr>
    <a:masterClrMapping/>
  </p:clrMapOvr>
  <p:transition advTm="1202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943610" y="1052195"/>
            <a:ext cx="10308590" cy="55606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3610" y="1052195"/>
            <a:ext cx="10308590" cy="555371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28153" t="8227" r="28153" b="30687"/>
          <a:stretch>
            <a:fillRect/>
          </a:stretch>
        </p:blipFill>
        <p:spPr>
          <a:xfrm>
            <a:off x="3289498" y="1340684"/>
            <a:ext cx="7361247" cy="5073292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6584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943610" y="1052195"/>
            <a:ext cx="10308590" cy="55606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3610" y="1052195"/>
            <a:ext cx="10308590" cy="555371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图片 10"/>
          <p:cNvPicPr>
            <a:picLocks noChangeAspect="1"/>
          </p:cNvPicPr>
          <p:nvPr/>
        </p:nvPicPr>
        <p:blipFill rotWithShape="1">
          <a:blip r:embed="rId5"/>
          <a:srcRect l="28153" t="8015" r="28153" b="30898"/>
          <a:stretch>
            <a:fillRect/>
          </a:stretch>
        </p:blipFill>
        <p:spPr>
          <a:xfrm>
            <a:off x="3289453" y="1295847"/>
            <a:ext cx="7361247" cy="5073292"/>
          </a:xfrm>
          <a:prstGeom prst="rect">
            <a:avLst/>
          </a:prstGeom>
        </p:spPr>
      </p:pic>
    </p:spTree>
  </p:cSld>
  <p:clrMapOvr>
    <a:masterClrMapping/>
  </p:clrMapOvr>
  <p:transition advTm="657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2: Web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4101"/>
          <a:stretch>
            <a:fillRect/>
          </a:stretch>
        </p:blipFill>
        <p:spPr>
          <a:xfrm>
            <a:off x="1600200" y="1628775"/>
            <a:ext cx="8995410" cy="485203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</a:t>
            </a:r>
          </a:p>
        </p:txBody>
      </p:sp>
    </p:spTree>
  </p:cSld>
  <p:clrMapOvr>
    <a:masterClrMapping/>
  </p:clrMapOvr>
  <p:transition advTm="6684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" y="1556385"/>
            <a:ext cx="10393680" cy="48825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</a:t>
            </a:r>
          </a:p>
        </p:txBody>
      </p:sp>
    </p:spTree>
  </p:cSld>
  <p:clrMapOvr>
    <a:masterClrMapping/>
  </p:clrMapOvr>
  <p:transition advTm="382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5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949619" y="3572381"/>
            <a:ext cx="43199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Requirement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153289" y="4943708"/>
            <a:ext cx="1744980" cy="215265"/>
            <a:chOff x="4369395" y="3284984"/>
            <a:chExt cx="1744980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2120" y="3284984"/>
              <a:ext cx="153225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Existed Problems</a:t>
              </a: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817729" y="4950058"/>
            <a:ext cx="1791970" cy="215265"/>
            <a:chOff x="4369395" y="3284984"/>
            <a:chExt cx="1791970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2120" y="3284984"/>
              <a:ext cx="157924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Background Info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149804" y="5232320"/>
            <a:ext cx="3180080" cy="215265"/>
            <a:chOff x="4369395" y="3284984"/>
            <a:chExt cx="3180080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296735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Environment &amp; System Modules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153289" y="5519772"/>
            <a:ext cx="2522220" cy="215265"/>
            <a:chOff x="4369395" y="3284984"/>
            <a:chExt cx="2522220" cy="215265"/>
          </a:xfrm>
        </p:grpSpPr>
        <p:sp>
          <p:nvSpPr>
            <p:cNvPr id="104" name="文本框 9"/>
            <p:cNvSpPr txBox="1"/>
            <p:nvPr/>
          </p:nvSpPr>
          <p:spPr>
            <a:xfrm>
              <a:off x="4582120" y="3284984"/>
              <a:ext cx="230949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Functional Requirements</a:t>
              </a: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6817729" y="5526122"/>
            <a:ext cx="2740025" cy="215265"/>
            <a:chOff x="4369395" y="3284984"/>
            <a:chExt cx="2740025" cy="215265"/>
          </a:xfrm>
        </p:grpSpPr>
        <p:sp>
          <p:nvSpPr>
            <p:cNvPr id="109" name="文本框 9"/>
            <p:cNvSpPr txBox="1"/>
            <p:nvPr/>
          </p:nvSpPr>
          <p:spPr>
            <a:xfrm>
              <a:off x="4582120" y="3284984"/>
              <a:ext cx="252730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Non-functional Requirements</a:t>
              </a: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12" name="等腰三角形 1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43" name="Freeform 9"/>
          <p:cNvSpPr>
            <a:spLocks noEditPoints="1"/>
          </p:cNvSpPr>
          <p:nvPr/>
        </p:nvSpPr>
        <p:spPr bwMode="auto">
          <a:xfrm rot="19469485">
            <a:off x="5602658" y="2053066"/>
            <a:ext cx="1013732" cy="108019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3362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696" t="6880" r="2171" b="5682"/>
          <a:stretch>
            <a:fillRect/>
          </a:stretch>
        </p:blipFill>
        <p:spPr>
          <a:xfrm>
            <a:off x="531495" y="1340485"/>
            <a:ext cx="11132820" cy="494093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2504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l="6586" t="7744" r="6238" b="7024"/>
          <a:stretch>
            <a:fillRect/>
          </a:stretch>
        </p:blipFill>
        <p:spPr>
          <a:xfrm>
            <a:off x="2994025" y="1628775"/>
            <a:ext cx="6206490" cy="4843780"/>
          </a:xfrm>
          <a:prstGeom prst="rect">
            <a:avLst/>
          </a:prstGeom>
        </p:spPr>
      </p:pic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Issue Report Template</a:t>
            </a:r>
          </a:p>
        </p:txBody>
      </p:sp>
    </p:spTree>
  </p:cSld>
  <p:clrMapOvr>
    <a:masterClrMapping/>
  </p:clrMapOvr>
  <p:transition advTm="1526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1629" r="13384"/>
          <a:stretch>
            <a:fillRect/>
          </a:stretch>
        </p:blipFill>
        <p:spPr>
          <a:xfrm>
            <a:off x="1697355" y="836930"/>
            <a:ext cx="8799830" cy="5784850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3422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AutoShape 2"/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Demo Meeting – Sprint 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ED4EE5-5A8B-4D4A-A90D-80E56227B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778" y="1851098"/>
            <a:ext cx="7228419" cy="484167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AutoShape 2"/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Demo Meeting – Sprint 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1283C3-43D7-416E-B60C-E2C926E88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81" y="1676509"/>
            <a:ext cx="10769723" cy="50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891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385" y="1556385"/>
            <a:ext cx="5271135" cy="5158740"/>
          </a:xfrm>
          <a:prstGeom prst="rect">
            <a:avLst/>
          </a:prstGeom>
        </p:spPr>
      </p:pic>
      <p:sp>
        <p:nvSpPr>
          <p:cNvPr id="3" name="AutoShape 2"/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Burndown Chart</a:t>
            </a:r>
          </a:p>
        </p:txBody>
      </p:sp>
    </p:spTree>
  </p:cSld>
  <p:clrMapOvr>
    <a:masterClrMapping/>
  </p:clrMapOvr>
  <p:transition advTm="18018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18862" t="11061" r="35673"/>
          <a:stretch>
            <a:fillRect/>
          </a:stretch>
        </p:blipFill>
        <p:spPr>
          <a:xfrm>
            <a:off x="3509010" y="1556385"/>
            <a:ext cx="5177155" cy="49930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02885" y="4868545"/>
            <a:ext cx="3368675" cy="1491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302885" y="2420620"/>
            <a:ext cx="3383280" cy="86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501"/>
          <p:cNvSpPr txBox="1"/>
          <p:nvPr/>
        </p:nvSpPr>
        <p:spPr>
          <a:xfrm>
            <a:off x="9122295" y="5444932"/>
            <a:ext cx="952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9194404" y="2668762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Commit Message Improvement</a:t>
            </a:r>
          </a:p>
        </p:txBody>
      </p:sp>
    </p:spTree>
  </p:cSld>
  <p:clrMapOvr>
    <a:masterClrMapping/>
  </p:clrMapOvr>
  <p:transition advTm="5378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26906" b="70"/>
          <a:stretch>
            <a:fillRect/>
          </a:stretch>
        </p:blipFill>
        <p:spPr>
          <a:xfrm>
            <a:off x="2696845" y="1700530"/>
            <a:ext cx="6848475" cy="48082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501"/>
          <p:cNvSpPr txBox="1"/>
          <p:nvPr/>
        </p:nvSpPr>
        <p:spPr>
          <a:xfrm>
            <a:off x="9982297" y="5157058"/>
            <a:ext cx="952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9981902" y="2708765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209165" y="4076700"/>
            <a:ext cx="77050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Git Branch Improvement</a:t>
            </a:r>
          </a:p>
        </p:txBody>
      </p:sp>
    </p:spTree>
  </p:cSld>
  <p:clrMapOvr>
    <a:masterClrMapping/>
  </p:clrMapOvr>
  <p:transition advTm="3274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501"/>
          <p:cNvSpPr txBox="1"/>
          <p:nvPr/>
        </p:nvSpPr>
        <p:spPr>
          <a:xfrm>
            <a:off x="1785620" y="2144395"/>
            <a:ext cx="99504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23" name="TextBox 501"/>
          <p:cNvSpPr txBox="1"/>
          <p:nvPr/>
        </p:nvSpPr>
        <p:spPr>
          <a:xfrm>
            <a:off x="7465725" y="2143387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7" y="2565056"/>
            <a:ext cx="7263913" cy="408595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13130" y="2852420"/>
            <a:ext cx="273939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Chaos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Low readability</a:t>
            </a: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Hard to locate bug</a:t>
            </a:r>
            <a:endParaRPr lang="zh-CN" altLang="en-US" dirty="0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Pattern Framwork Improvement</a:t>
            </a:r>
          </a:p>
        </p:txBody>
      </p:sp>
    </p:spTree>
  </p:cSld>
  <p:clrMapOvr>
    <a:masterClrMapping/>
  </p:clrMapOvr>
  <p:transition advTm="218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22421" y="3572381"/>
            <a:ext cx="2574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945134" y="4892908"/>
            <a:ext cx="1436675" cy="215265"/>
            <a:chOff x="4369395" y="3284984"/>
            <a:chExt cx="1436675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Black-box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947775" y="5245020"/>
            <a:ext cx="1724707" cy="215265"/>
            <a:chOff x="4369395" y="3284984"/>
            <a:chExt cx="1724707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512167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White-box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945134" y="5581685"/>
            <a:ext cx="2599690" cy="215265"/>
            <a:chOff x="4369395" y="3284984"/>
            <a:chExt cx="2599690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238696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Unit</a:t>
              </a:r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Test &amp; Integration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4945235" y="5917996"/>
            <a:ext cx="1868723" cy="215265"/>
            <a:chOff x="4369395" y="3284984"/>
            <a:chExt cx="1868723" cy="215265"/>
          </a:xfrm>
        </p:grpSpPr>
        <p:sp>
          <p:nvSpPr>
            <p:cNvPr id="88" name="文本框 9"/>
            <p:cNvSpPr txBox="1"/>
            <p:nvPr/>
          </p:nvSpPr>
          <p:spPr>
            <a:xfrm>
              <a:off x="4581935" y="3284984"/>
              <a:ext cx="1656183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Automation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5547360" y="2192655"/>
            <a:ext cx="1122680" cy="841375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advTm="4666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225107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Existed Problems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6830" y="2060575"/>
            <a:ext cx="95808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sign-in tools, like WeMust app, is easy to forget, our software seems more direct and convenient.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WeMust cannot record the leaving time of students, some students may leave the class in the halfway, which is not allowed.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signing in with a fake face may take place in some sign-in system, but our sign-in system has relatively high recognition rate.</a:t>
            </a: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Sometimes app maintenance will effect the normal usage. But the independent software may reduce the impact.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800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Existed Problems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50206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 descr="图形用户界面, 应用程序&#10;&#10;描述已自动生成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5" y="1600201"/>
            <a:ext cx="6535689" cy="4525963"/>
          </a:xfrm>
          <a:prstGeom prst="rect">
            <a:avLst/>
          </a:prstGeom>
          <a:noFill/>
        </p:spPr>
      </p:pic>
      <p:sp>
        <p:nvSpPr>
          <p:cNvPr id="17" name="内容占位符 16"/>
          <p:cNvSpPr txBox="1">
            <a:spLocks noGrp="1"/>
          </p:cNvSpPr>
          <p:nvPr>
            <p:ph sz="half" idx="2"/>
          </p:nvPr>
        </p:nvSpPr>
        <p:spPr>
          <a:xfrm>
            <a:off x="7465695" y="1613535"/>
            <a:ext cx="4529455" cy="452628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en-US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Equivalence </a:t>
            </a:r>
            <a:r>
              <a:rPr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Partition</a:t>
            </a:r>
            <a:endParaRPr lang="en-US" altLang="en-US" b="1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en-US" b="1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M1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M2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M3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null}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D1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D2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invalid}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D3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null}</a:t>
            </a:r>
          </a:p>
          <a:p>
            <a:endParaRPr lang="en-US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" name="矩形 1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479800" y="805180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Black-box Test</a:t>
            </a:r>
          </a:p>
        </p:txBody>
      </p:sp>
    </p:spTree>
  </p:cSld>
  <p:clrMapOvr>
    <a:masterClrMapping/>
  </p:clrMapOvr>
  <p:transition advTm="15683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图形用户界面, 应用程序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7" y="2348707"/>
            <a:ext cx="4759694" cy="32941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6060" y="3873500"/>
            <a:ext cx="6108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/>
              <a:t>Student name : ([a-</a:t>
            </a:r>
            <a:r>
              <a:rPr lang="en-US" altLang="en-US" sz="2000" b="1" dirty="0" err="1"/>
              <a:t>zA</a:t>
            </a:r>
            <a:r>
              <a:rPr lang="en-US" altLang="en-US" sz="2000" b="1" dirty="0"/>
              <a:t>-Z]{2,20})</a:t>
            </a:r>
          </a:p>
          <a:p>
            <a:endParaRPr lang="en-US" altLang="en-US" sz="2000" b="1" dirty="0"/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cr</a:t>
            </a:r>
            <a:r>
              <a:rPr lang="en-US" altLang="en-US" sz="2000" dirty="0"/>
              <a:t>                                             (length:2)</a:t>
            </a:r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Romanadveratrelunder</a:t>
            </a:r>
            <a:r>
              <a:rPr lang="en-US" altLang="en-US" sz="2000" dirty="0"/>
              <a:t>       (length:20)</a:t>
            </a:r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WangYuYang</a:t>
            </a:r>
            <a:r>
              <a:rPr lang="en-US" altLang="en-US" sz="2000" dirty="0"/>
              <a:t>                          (length:10)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a                                            (length:1)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Polyentolyekmongtainh   (length:21)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(^-^)(^-^)(^-^)                    (format fail)</a:t>
            </a:r>
          </a:p>
          <a:p>
            <a:endParaRPr lang="en-US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306060" y="1628140"/>
            <a:ext cx="6691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/>
              <a:t>Student id </a:t>
            </a:r>
            <a:r>
              <a:rPr lang="en-US" altLang="en-US" sz="2000" b="1" dirty="0">
                <a:sym typeface="+mn-ea"/>
              </a:rPr>
              <a:t>(fixed 16)</a:t>
            </a:r>
            <a:r>
              <a:rPr lang="en-US" altLang="en-US" sz="2000" b="1" dirty="0"/>
              <a:t> : (</a:t>
            </a:r>
            <a:r>
              <a:rPr lang="pl-PL" altLang="en-US" sz="2000" b="1" dirty="0"/>
              <a:t>^[0-9]{4}853[a-zA-Z0-9]{5}[0-9]{4}$</a:t>
            </a:r>
            <a:r>
              <a:rPr lang="en-US" altLang="en-US" sz="2000" b="1" dirty="0"/>
              <a:t>)</a:t>
            </a:r>
          </a:p>
          <a:p>
            <a:endParaRPr lang="en-US" altLang="en-US" sz="2000" dirty="0"/>
          </a:p>
          <a:p>
            <a:r>
              <a:rPr lang="zh-CN" altLang="en-US" sz="2000" dirty="0"/>
              <a:t>✔</a:t>
            </a:r>
            <a:r>
              <a:rPr lang="en-US" altLang="zh-CN" sz="2000" dirty="0"/>
              <a:t>  </a:t>
            </a:r>
            <a:r>
              <a:rPr lang="en-US" altLang="en-US" sz="2000" dirty="0"/>
              <a:t>Valid input: </a:t>
            </a:r>
            <a:r>
              <a:rPr lang="en-US" altLang="en-US" sz="2000"/>
              <a:t>1809853zi0110099          (length: 16)</a:t>
            </a:r>
            <a:endParaRPr lang="en-US" altLang="en-US" sz="2000" dirty="0"/>
          </a:p>
          <a:p>
            <a:r>
              <a:rPr lang="zh-CN" altLang="en-US" sz="2000" dirty="0"/>
              <a:t>❌</a:t>
            </a:r>
            <a:r>
              <a:rPr lang="en-US" altLang="zh-CN" sz="2000" dirty="0"/>
              <a:t>  </a:t>
            </a:r>
            <a:r>
              <a:rPr lang="en-US" altLang="en-US" sz="2000" dirty="0"/>
              <a:t>Invalid input: 1809853zi011009          (length: 15)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1809853zi01100901     (length: 17)</a:t>
            </a:r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</a:t>
            </a:r>
            <a:r>
              <a:rPr lang="en-US" altLang="en-US" sz="2000" b="0" i="0" dirty="0">
                <a:solidFill>
                  <a:srgbClr val="24292F"/>
                </a:solidFill>
                <a:effectLst/>
                <a:latin typeface="-apple-system"/>
              </a:rPr>
              <a:t>1809</a:t>
            </a:r>
            <a:r>
              <a:rPr lang="en-US" altLang="en-US" sz="2000" dirty="0"/>
              <a:t>😂😂😂😂        (format fail)</a:t>
            </a:r>
          </a:p>
          <a:p>
            <a:endParaRPr lang="en-US" altLang="en-US" sz="2000" dirty="0"/>
          </a:p>
        </p:txBody>
      </p:sp>
      <p:sp>
        <p:nvSpPr>
          <p:cNvPr id="9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Boundary Value Analysis</a:t>
            </a: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63775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half" idx="1"/>
          </p:nvPr>
        </p:nvSpPr>
        <p:spPr>
          <a:xfrm>
            <a:off x="768985" y="2180590"/>
            <a:ext cx="5722620" cy="343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Condition Stub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C1: 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 {M1,M2,M3}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C2: 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 {D1,D2,D3}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C3: whether take photo in {yes, no}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C4: press the add button</a:t>
            </a: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4" name="Content Placeholder 5"/>
          <p:cNvSpPr>
            <a:spLocks noGrp="1"/>
          </p:cNvSpPr>
          <p:nvPr>
            <p:ph sz="half" idx="2"/>
          </p:nvPr>
        </p:nvSpPr>
        <p:spPr>
          <a:xfrm>
            <a:off x="7105650" y="2180590"/>
            <a:ext cx="4358640" cy="1949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Action Stub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A1: registration success</a:t>
            </a: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A2: Error exception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Decision Table</a:t>
            </a:r>
          </a:p>
        </p:txBody>
      </p:sp>
      <p:sp>
        <p:nvSpPr>
          <p:cNvPr id="4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29302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 descr="表格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74" y="2060848"/>
            <a:ext cx="9204426" cy="3545745"/>
          </a:xfrm>
          <a:prstGeom prst="rect">
            <a:avLst/>
          </a:prstGeom>
        </p:spPr>
      </p:pic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Decision Table</a:t>
            </a:r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463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21" name="图片 20" descr="图形用户界面, 应用程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" y="2492375"/>
            <a:ext cx="3855085" cy="2950210"/>
          </a:xfrm>
          <a:prstGeom prst="rect">
            <a:avLst/>
          </a:prstGeom>
        </p:spPr>
      </p:pic>
      <p:pic>
        <p:nvPicPr>
          <p:cNvPr id="23" name="图片 22" descr="图片包含 背景图案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70" y="1700530"/>
            <a:ext cx="6636385" cy="4811395"/>
          </a:xfrm>
          <a:prstGeom prst="rect">
            <a:avLst/>
          </a:prstGeom>
        </p:spPr>
      </p:pic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 Diagram</a:t>
            </a: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42444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 Cases</a:t>
            </a: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" y="1835785"/>
            <a:ext cx="5196840" cy="433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005" y="1835785"/>
            <a:ext cx="5873115" cy="4345940"/>
          </a:xfrm>
          <a:prstGeom prst="rect">
            <a:avLst/>
          </a:prstGeom>
        </p:spPr>
      </p:pic>
    </p:spTree>
  </p:cSld>
  <p:clrMapOvr>
    <a:masterClrMapping/>
  </p:clrMapOvr>
  <p:transition advTm="7123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90675" y="2132330"/>
            <a:ext cx="9013825" cy="289877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altLang="en-US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Static White-box Test</a:t>
            </a:r>
          </a:p>
          <a:p>
            <a:endParaRPr lang="en-US" altLang="en-US" b="1" dirty="0">
              <a:solidFill>
                <a:srgbClr val="24292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altLang="en-US" b="1" dirty="0">
              <a:solidFill>
                <a:srgbClr val="24292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US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Dynamic White-box Test</a:t>
            </a:r>
          </a:p>
          <a:p>
            <a:endParaRPr lang="en-US" altLang="en-US" b="1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White-box Test</a:t>
            </a:r>
          </a:p>
        </p:txBody>
      </p:sp>
    </p:spTree>
  </p:cSld>
  <p:clrMapOvr>
    <a:masterClrMapping/>
  </p:clrMapOvr>
  <p:transition advTm="687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徽标, 公司名称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9" y="2564707"/>
            <a:ext cx="5388320" cy="2149273"/>
          </a:xfrm>
          <a:prstGeom prst="rect">
            <a:avLst/>
          </a:prstGeom>
          <a:noFill/>
        </p:spPr>
      </p:pic>
      <p:sp>
        <p:nvSpPr>
          <p:cNvPr id="12" name="内容占位符 11"/>
          <p:cNvSpPr>
            <a:spLocks noGrp="1"/>
          </p:cNvSpPr>
          <p:nvPr>
            <p:ph sz="quarter" idx="4"/>
          </p:nvPr>
        </p:nvSpPr>
        <p:spPr>
          <a:xfrm>
            <a:off x="6385560" y="2566670"/>
            <a:ext cx="5390515" cy="2335530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Fix static logic-bugs</a:t>
            </a:r>
          </a:p>
          <a:p>
            <a:pPr>
              <a:buFont typeface="Wingdings" panose="05000000000000000000" charset="0"/>
              <a:buChar char="q"/>
            </a:pPr>
            <a:endParaRPr lang="en-US" altLang="en-US" sz="3200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Identify code styles</a:t>
            </a:r>
            <a:endParaRPr lang="en-US" altLang="en-US" sz="3200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Static Test Tool - Pylint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9963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3" descr="文本&#10;&#10;描述已自动生成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02" y="1417638"/>
            <a:ext cx="9270970" cy="3503314"/>
          </a:xfrm>
        </p:spPr>
      </p:pic>
      <p:pic>
        <p:nvPicPr>
          <p:cNvPr id="16" name="内容占位符 15" descr="图片包含 图形用户界面&#10;&#10;描述已自动生成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02" y="5229200"/>
            <a:ext cx="9270970" cy="1439826"/>
          </a:xfrm>
        </p:spPr>
      </p:pic>
      <p:sp>
        <p:nvSpPr>
          <p:cNvPr id="22" name="矩形 2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4" name="矩形 2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479800" y="805180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Desk Checking - Pylint</a:t>
            </a:r>
          </a:p>
        </p:txBody>
      </p:sp>
    </p:spTree>
  </p:cSld>
  <p:clrMapOvr>
    <a:masterClrMapping/>
  </p:clrMapOvr>
  <p:transition advTm="14389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155" y="1772285"/>
            <a:ext cx="9206865" cy="45262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8" name="矩形 1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010535" y="819785"/>
            <a:ext cx="617474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Colleague Inspection</a:t>
            </a:r>
          </a:p>
        </p:txBody>
      </p:sp>
    </p:spTree>
  </p:cSld>
  <p:clrMapOvr>
    <a:masterClrMapping/>
  </p:clrMapOvr>
  <p:transition advTm="942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225107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Background Info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705" y="2060575"/>
            <a:ext cx="87871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technology based on deep learning is mature enough so that it is now widely used in banks, companies, customs and universities.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seems to be no such a sign-in system by using face in our campus. And our team expects to be a pioneer and contributes. We hope that our software can solve the existed problems.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800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 Info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18036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, 文本, 应用程序, 聊天或短信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7" y="1707231"/>
            <a:ext cx="5832777" cy="1298642"/>
          </a:xfrm>
          <a:prstGeom prst="rect">
            <a:avLst/>
          </a:prstGeom>
        </p:spPr>
      </p:pic>
      <p:pic>
        <p:nvPicPr>
          <p:cNvPr id="11" name="图片 10" descr="图形用户界面, 文本, 应用程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40" y="1490345"/>
            <a:ext cx="4287520" cy="1991995"/>
          </a:xfrm>
          <a:prstGeom prst="rect">
            <a:avLst/>
          </a:prstGeom>
        </p:spPr>
      </p:pic>
      <p:pic>
        <p:nvPicPr>
          <p:cNvPr id="13" name="图片 12" descr="图形用户界面, 应用程序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" y="3356610"/>
            <a:ext cx="5226685" cy="3336290"/>
          </a:xfrm>
          <a:prstGeom prst="rect">
            <a:avLst/>
          </a:prstGeom>
        </p:spPr>
      </p:pic>
      <p:pic>
        <p:nvPicPr>
          <p:cNvPr id="15" name="图片 14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40" y="3789045"/>
            <a:ext cx="4842510" cy="28987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6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8" name="矩形 1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010535" y="819785"/>
            <a:ext cx="617474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Walkthrough</a:t>
            </a:r>
          </a:p>
        </p:txBody>
      </p:sp>
    </p:spTree>
  </p:cSld>
  <p:clrMapOvr>
    <a:masterClrMapping/>
  </p:clrMapOvr>
  <p:transition advTm="10165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28090" y="1916430"/>
            <a:ext cx="9738360" cy="423862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Statement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Decision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Condition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Decision/condition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Combination coverage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Independent path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Dynamic White-box Test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175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, 文本, 应用程序&#10;&#10;描述已自动生成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50" y="1556385"/>
            <a:ext cx="5346700" cy="5154295"/>
          </a:xfrm>
        </p:spPr>
      </p:pic>
      <p:pic>
        <p:nvPicPr>
          <p:cNvPr id="7" name="图片 6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" y="2301240"/>
            <a:ext cx="6097905" cy="22555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Statement &amp; Decision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2127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005455" y="1916430"/>
            <a:ext cx="6184265" cy="639445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if </a:t>
            </a:r>
            <a:r>
              <a:rPr lang="en-US" altLang="en-US" sz="3200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userName</a:t>
            </a: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== "" or </a:t>
            </a:r>
            <a:r>
              <a:rPr lang="en-US" altLang="en-US" sz="3200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userID</a:t>
            </a: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== ""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69570" y="3286760"/>
            <a:ext cx="4023995" cy="2357120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v"/>
            </a:pP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 </a:t>
            </a:r>
            <a:r>
              <a:rPr lang="en-US" altLang="en-US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sym typeface="+mn-ea"/>
              </a:rPr>
              <a:t>""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is true : T1</a:t>
            </a: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else : -T1 </a:t>
            </a: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 </a:t>
            </a:r>
            <a:r>
              <a:rPr lang="en-US" altLang="en-US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sym typeface="+mn-ea"/>
              </a:rPr>
              <a:t>""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is true : T2</a:t>
            </a: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else : -T2</a:t>
            </a:r>
            <a:endParaRPr lang="en-US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pic>
        <p:nvPicPr>
          <p:cNvPr id="5" name="图片 4" descr="图形用户界面, 文本, 应用程序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80" y="2852420"/>
            <a:ext cx="7210425" cy="3225165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334895" y="83629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Decision/Condition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896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15" y="1772286"/>
            <a:ext cx="8459745" cy="4525963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Combination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7315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游戏机, 项链&#10;&#10;描述已自动生成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9" y="1806756"/>
            <a:ext cx="4677997" cy="4525963"/>
          </a:xfrm>
          <a:noFill/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305425" y="1806575"/>
            <a:ext cx="6560820" cy="452628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The loop complexity is 5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r>
              <a:rPr lang="en-US" alt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Independent Path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56-57 -&gt;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61-62 -&gt;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70 -&gt; 72 -&gt; 73-78 -&gt;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70 -&gt; 79 -&gt; 80-81 -&gt; 85</a:t>
            </a: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82 -&gt; 83-84 -&gt; 85</a:t>
            </a:r>
          </a:p>
          <a:p>
            <a:endParaRPr lang="en-US" altLang="en-US" sz="24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9" name="矩形 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Control Flow Graph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5232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图形用户界面, 文本, 应用程序, 电子邮件&#10;&#10;描述已自动生成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29" y="1969447"/>
            <a:ext cx="9411516" cy="3787468"/>
          </a:xfrm>
        </p:spPr>
      </p:pic>
      <p:sp>
        <p:nvSpPr>
          <p:cNvPr id="11" name="矩形 10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Test cases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5523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"/>
          <p:cNvSpPr txBox="1"/>
          <p:nvPr/>
        </p:nvSpPr>
        <p:spPr>
          <a:xfrm>
            <a:off x="984885" y="188595"/>
            <a:ext cx="319722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Unit Test &amp; Integration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960" y="1844675"/>
            <a:ext cx="5847080" cy="37839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69435" y="5948680"/>
            <a:ext cx="7909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Testing fundamental interfaces of sqlite3 DB and statistic function  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69570" y="1916430"/>
            <a:ext cx="50044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000" dirty="0"/>
              <a:t>Unit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Mainly testing </a:t>
            </a:r>
            <a:r>
              <a:rPr lang="en-US" altLang="zh-CN" sz="2000"/>
              <a:t>for sprint1 – Client UI</a:t>
            </a:r>
            <a:endParaRPr lang="en-US" altLang="zh-CN" sz="200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Test double : Mock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sz="2000" dirty="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GB" altLang="zh-CN" sz="2000" dirty="0"/>
              <a:t>Integration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Run all part of unit test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Define and package the test suit </a:t>
            </a:r>
            <a:endParaRPr lang="en-US" altLang="zh-CN" sz="20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Unit Test &amp; Integration Test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37115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"/>
          <p:cNvSpPr txBox="1"/>
          <p:nvPr/>
        </p:nvSpPr>
        <p:spPr>
          <a:xfrm>
            <a:off x="984885" y="188595"/>
            <a:ext cx="35979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sym typeface="+mn-ea"/>
              </a:rPr>
              <a:t>Unit Test &amp; Integration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1810"/>
            <a:ext cx="6048672" cy="3876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1786740"/>
            <a:ext cx="6048672" cy="590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669" y="1794000"/>
            <a:ext cx="6146505" cy="59047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379" y="2375447"/>
            <a:ext cx="12195177" cy="200882"/>
            <a:chOff x="-2" y="2780928"/>
            <a:chExt cx="12195177" cy="200882"/>
          </a:xfrm>
        </p:grpSpPr>
        <p:sp>
          <p:nvSpPr>
            <p:cNvPr id="96" name="五边形 57"/>
            <p:cNvSpPr/>
            <p:nvPr/>
          </p:nvSpPr>
          <p:spPr>
            <a:xfrm flipH="1">
              <a:off x="-2" y="2780928"/>
              <a:ext cx="6048671" cy="20088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  <p:sp>
          <p:nvSpPr>
            <p:cNvPr id="97" name="五边形 71"/>
            <p:cNvSpPr/>
            <p:nvPr/>
          </p:nvSpPr>
          <p:spPr>
            <a:xfrm>
              <a:off x="6048669" y="2780928"/>
              <a:ext cx="6146506" cy="200882"/>
            </a:xfrm>
            <a:prstGeom prst="homePlat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0" y="1249358"/>
            <a:ext cx="12195177" cy="200882"/>
            <a:chOff x="-2" y="2780928"/>
            <a:chExt cx="12195177" cy="200882"/>
          </a:xfrm>
        </p:grpSpPr>
        <p:sp>
          <p:nvSpPr>
            <p:cNvPr id="99" name="五边形 57"/>
            <p:cNvSpPr/>
            <p:nvPr/>
          </p:nvSpPr>
          <p:spPr>
            <a:xfrm flipH="1">
              <a:off x="-2" y="2780928"/>
              <a:ext cx="6048671" cy="20088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  <p:sp>
          <p:nvSpPr>
            <p:cNvPr id="100" name="五边形 71"/>
            <p:cNvSpPr/>
            <p:nvPr/>
          </p:nvSpPr>
          <p:spPr>
            <a:xfrm>
              <a:off x="6048669" y="2780928"/>
              <a:ext cx="6146506" cy="200882"/>
            </a:xfrm>
            <a:prstGeom prst="homePlat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3061881" y="692696"/>
            <a:ext cx="7356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Testing the cases generated by Black-Box and White-Box 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48205" y="1448102"/>
            <a:ext cx="403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Case  #1 with valid result 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6673651" y="147203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Case #5 with invalid result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009355" y="260347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Message from Python Testing Log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081" y="2973183"/>
            <a:ext cx="6146507" cy="3876190"/>
          </a:xfrm>
          <a:prstGeom prst="rect">
            <a:avLst/>
          </a:prstGeom>
        </p:spPr>
      </p:pic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advTm="15287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834515"/>
            <a:ext cx="10975975" cy="429196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Login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Retroactive records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Show records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Add/Cancel/Search course/teacher/student</a:t>
            </a: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Change password</a:t>
            </a: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98" name="矩形 9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文本框 9"/>
          <p:cNvSpPr txBox="1"/>
          <p:nvPr/>
        </p:nvSpPr>
        <p:spPr>
          <a:xfrm>
            <a:off x="984885" y="188595"/>
            <a:ext cx="275780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Automation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Automation Test Tool - Selenium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35D8AE-1412-4B58-A423-6B6EA2809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895" y="5411470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It will be shown later !</a:t>
            </a:r>
          </a:p>
        </p:txBody>
      </p:sp>
    </p:spTree>
  </p:cSld>
  <p:clrMapOvr>
    <a:masterClrMapping/>
  </p:clrMapOvr>
  <p:transition advTm="2546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6868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Environment &amp; System Modules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35430" y="1988820"/>
            <a:ext cx="91243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Cross-platform, mainly for Windows</a:t>
            </a:r>
          </a:p>
          <a:p>
            <a:pPr marL="800100" lvl="1" indent="-342900">
              <a:buFont typeface="Wingdings" panose="05000000000000000000" charset="0"/>
              <a:buChar char="§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Model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Registration</a:t>
            </a: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Sign-in Module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Statistics Module</a:t>
            </a:r>
          </a:p>
          <a:p>
            <a:pPr marL="342900" indent="-342900">
              <a:buFont typeface="Wingdings" panose="05000000000000000000" charset="0"/>
              <a:buChar char="q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Webpage Model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Login Module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 Module</a:t>
            </a: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Retroactive Module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425700" y="1124585"/>
            <a:ext cx="752221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Environment &amp; System Models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26686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5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937869" y="3564126"/>
            <a:ext cx="44526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657746" y="4953759"/>
            <a:ext cx="1766570" cy="215265"/>
            <a:chOff x="4369395" y="3284984"/>
            <a:chExt cx="1766570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2120" y="3284984"/>
              <a:ext cx="155384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en-GB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Team Structure</a:t>
              </a:r>
              <a:endParaRPr lang="en-US" altLang="en-GB" sz="1400" b="0" dirty="0">
                <a:solidFill>
                  <a:srgbClr val="5ABEB0"/>
                </a:solidFill>
                <a:effectLst/>
                <a:latin typeface="Consolas" panose="020B0609020204030204" pitchFamily="49" charset="0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436675" cy="215444"/>
            <a:chOff x="4369395" y="3284984"/>
            <a:chExt cx="1436675" cy="215444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GB" altLang="zh-CN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PERT Chart</a:t>
              </a:r>
              <a:endParaRPr lang="en-GB" altLang="zh-CN" sz="1400" b="0" dirty="0">
                <a:solidFill>
                  <a:srgbClr val="A7DBF7"/>
                </a:solidFill>
                <a:effectLst/>
                <a:latin typeface="Consolas" panose="020B0609020204030204" pitchFamily="49" charset="0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657788" y="5237170"/>
            <a:ext cx="1436675" cy="215444"/>
            <a:chOff x="4369395" y="3284984"/>
            <a:chExt cx="1436675" cy="215444"/>
          </a:xfrm>
        </p:grpSpPr>
        <p:sp>
          <p:nvSpPr>
            <p:cNvPr id="7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rgbClr val="5ABEB0"/>
                  </a:solidFill>
                  <a:latin typeface="Consolas" panose="020B0609020204030204" pitchFamily="49" charset="0"/>
                </a:rPr>
                <a:t>Gantt</a:t>
              </a:r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5ABEB0"/>
                  </a:solidFill>
                  <a:latin typeface="Consolas" panose="020B0609020204030204" pitchFamily="49" charset="0"/>
                </a:rPr>
                <a:t>Chart</a:t>
              </a:r>
              <a:endParaRPr lang="zh-CN" altLang="en-US" sz="1400" dirty="0">
                <a:solidFill>
                  <a:srgbClr val="5ABEB0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6389104" y="5229200"/>
            <a:ext cx="2876835" cy="215444"/>
            <a:chOff x="4369395" y="3284984"/>
            <a:chExt cx="2876835" cy="215444"/>
          </a:xfrm>
        </p:grpSpPr>
        <p:sp>
          <p:nvSpPr>
            <p:cNvPr id="88" name="文本框 9"/>
            <p:cNvSpPr txBox="1"/>
            <p:nvPr/>
          </p:nvSpPr>
          <p:spPr>
            <a:xfrm>
              <a:off x="4581935" y="3284984"/>
              <a:ext cx="26642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GB" altLang="zh-CN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Software Quality Assurance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57" name="Freeform 126"/>
          <p:cNvSpPr>
            <a:spLocks noChangeAspect="1" noEditPoints="1"/>
          </p:cNvSpPr>
          <p:nvPr/>
        </p:nvSpPr>
        <p:spPr bwMode="auto">
          <a:xfrm>
            <a:off x="5780384" y="2181307"/>
            <a:ext cx="658282" cy="823712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324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GB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Team</a:t>
            </a:r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 Structure</a:t>
            </a:r>
          </a:p>
        </p:txBody>
      </p:sp>
      <p:pic>
        <p:nvPicPr>
          <p:cNvPr id="5" name="图片 4" descr="图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45" y="1988820"/>
            <a:ext cx="5260975" cy="3179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3640" y="5588635"/>
            <a:ext cx="982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software engineering team is organized within an egoless and democratic management module.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 Structure - Egoless</a:t>
            </a:r>
          </a:p>
        </p:txBody>
      </p:sp>
    </p:spTree>
  </p:cSld>
  <p:clrMapOvr>
    <a:masterClrMapping/>
  </p:clrMapOvr>
  <p:transition advTm="8608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PERT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ea typeface="Microsoft YaHei" panose="020B0503020204020204" pitchFamily="34" charset="-122"/>
              </a:rPr>
              <a:t>C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hart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4030" y="1484630"/>
          <a:ext cx="11207750" cy="5183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Worksheet" r:id="rId5" imgW="7065645" imgH="3131185" progId="Excel.Sheet.12">
                  <p:embed/>
                </p:oleObj>
              </mc:Choice>
              <mc:Fallback>
                <p:oleObj name="Worksheet" r:id="rId5" imgW="7065645" imgH="3131185" progId="Excel.Sheet.12">
                  <p:embed/>
                  <p:pic>
                    <p:nvPicPr>
                      <p:cNvPr id="0" name="Picture 1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030" y="1484630"/>
                        <a:ext cx="11207750" cy="5183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121923" y="4771678"/>
                <a:ext cx="1942711" cy="103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923" y="4771678"/>
                <a:ext cx="1942711" cy="1033809"/>
              </a:xfrm>
              <a:prstGeom prst="rect">
                <a:avLst/>
              </a:prstGeom>
              <a:blipFill rotWithShape="1">
                <a:blip r:embed="rId7"/>
                <a:stretch>
                  <a:fillRect l="-8" t="-28" r="-1581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PERT Chart</a:t>
            </a:r>
          </a:p>
        </p:txBody>
      </p:sp>
    </p:spTree>
  </p:cSld>
  <p:clrMapOvr>
    <a:masterClrMapping/>
  </p:clrMapOvr>
  <p:transition advTm="33797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PERT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ea typeface="Microsoft YaHei" panose="020B0503020204020204" pitchFamily="34" charset="-122"/>
              </a:rPr>
              <a:t>C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4" name="图片 3" descr="图形用户界面, 应用程序, Teams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55" y="1047385"/>
            <a:ext cx="9577064" cy="5788183"/>
          </a:xfrm>
          <a:prstGeom prst="rect">
            <a:avLst/>
          </a:prstGeom>
        </p:spPr>
      </p:pic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PERT Chart</a:t>
            </a:r>
          </a:p>
        </p:txBody>
      </p:sp>
    </p:spTree>
  </p:cSld>
  <p:clrMapOvr>
    <a:masterClrMapping/>
  </p:clrMapOvr>
  <p:transition advTm="431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4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Gantt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Chart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  <a:p>
            <a:pPr marL="0" lvl="1"/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29030" y="1484630"/>
          <a:ext cx="9937115" cy="491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Worksheet" r:id="rId5" imgW="6181725" imgH="2905125" progId="Excel.Sheet.12">
                  <p:embed/>
                </p:oleObj>
              </mc:Choice>
              <mc:Fallback>
                <p:oleObj name="Worksheet" r:id="rId5" imgW="6181725" imgH="2905125" progId="Excel.Sheet.12">
                  <p:embed/>
                  <p:pic>
                    <p:nvPicPr>
                      <p:cNvPr id="0" name="Picture 206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9030" y="1484630"/>
                        <a:ext cx="9937115" cy="4916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Gantt Chart</a:t>
            </a:r>
          </a:p>
        </p:txBody>
      </p:sp>
    </p:spTree>
  </p:cSld>
  <p:clrMapOvr>
    <a:masterClrMapping/>
  </p:clrMapOvr>
  <p:transition advTm="11887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5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Gantt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Chart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5" name="图片 4" descr="图表, 瀑布图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" y="1700530"/>
            <a:ext cx="11083925" cy="4543425"/>
          </a:xfrm>
          <a:prstGeom prst="rect">
            <a:avLst/>
          </a:prstGeom>
        </p:spPr>
      </p:pic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Gantt Chart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3716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439248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GB" altLang="zh-CN" b="1" dirty="0">
                <a:solidFill>
                  <a:srgbClr val="5ABEB0"/>
                </a:solidFill>
                <a:effectLst/>
                <a:latin typeface="Microsoft PhagsPa" panose="020B0502040204020203" pitchFamily="34" charset="0"/>
              </a:rPr>
              <a:t>Software</a:t>
            </a:r>
            <a:r>
              <a:rPr lang="en-GB" altLang="zh-CN" b="1" dirty="0">
                <a:solidFill>
                  <a:srgbClr val="5ABEB0"/>
                </a:solidFill>
                <a:effectLst/>
                <a:latin typeface="Consolas" panose="020B0609020204030204" pitchFamily="49" charset="0"/>
              </a:rPr>
              <a:t> Quality Assurance</a:t>
            </a:r>
            <a:endParaRPr lang="en-GB" altLang="zh-CN" b="1" dirty="0">
              <a:solidFill>
                <a:srgbClr val="A7DBF7"/>
              </a:solidFill>
              <a:effectLst/>
              <a:latin typeface="Consolas" panose="020B0609020204030204" pitchFamily="49" charset="0"/>
            </a:endParaRPr>
          </a:p>
          <a:p>
            <a:pPr marL="0" lvl="1"/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7325" y="2060605"/>
            <a:ext cx="9433048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57CDFF"/>
                </a:solidFill>
                <a:effectLst/>
                <a:latin typeface="Microsoft PhagsPa" panose="020B0502040204020203" pitchFamily="34" charset="0"/>
              </a:rPr>
              <a:t>CMM2 Model</a:t>
            </a:r>
            <a:r>
              <a:rPr lang="en-US" altLang="zh-CN" sz="32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 </a:t>
            </a:r>
            <a:r>
              <a:rPr lang="en-US" altLang="zh-CN" sz="2000" b="1" dirty="0">
                <a:effectLst/>
                <a:latin typeface="Microsoft PhagsPa" panose="020B0502040204020203" pitchFamily="34" charset="0"/>
              </a:rPr>
              <a:t>-- repeatable and owning project-level thinking</a:t>
            </a:r>
            <a:r>
              <a:rPr lang="en-US" altLang="zh-CN" sz="20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.</a:t>
            </a:r>
          </a:p>
          <a:p>
            <a:r>
              <a:rPr lang="en-US" altLang="zh-CN" sz="20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 </a:t>
            </a:r>
            <a:endParaRPr lang="en-US" altLang="zh-CN" sz="2000" dirty="0">
              <a:solidFill>
                <a:srgbClr val="A7DBF7"/>
              </a:solidFill>
              <a:latin typeface="Microsoft PhagsPa" panose="020B0502040204020203" pitchFamily="34" charset="0"/>
            </a:endParaRP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basic project management process to track the   progress, function and quality of the project. </a:t>
            </a: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project </a:t>
            </a: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experience can be applied to the current project. </a:t>
            </a: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a certain degree of organization and basic software testing behaviors, such as software testing plans. </a:t>
            </a: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Key Process Area (KPA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Quality Assurance</a:t>
            </a:r>
          </a:p>
        </p:txBody>
      </p:sp>
    </p:spTree>
  </p:cSld>
  <p:clrMapOvr>
    <a:masterClrMapping/>
  </p:clrMapOvr>
  <p:transition advTm="43993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" y="2061677"/>
            <a:ext cx="12218266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23092" y="170080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3505299" y="2785819"/>
            <a:ext cx="5111936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31859C"/>
                </a:solidFill>
                <a:latin typeface="Times New Roman" panose="02020603050405020304" pitchFamily="18" charset="0"/>
                <a:ea typeface="方正兰亭黑简体" panose="02000000000000000000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THANK YOU FOR YOUR GUIDANCE!</a:t>
            </a:r>
            <a:endParaRPr lang="zh-CN" altLang="en-US" sz="3600" dirty="0">
              <a:solidFill>
                <a:srgbClr val="31859C"/>
              </a:solidFill>
              <a:latin typeface="Times New Roman" panose="02020603050405020304" pitchFamily="18" charset="0"/>
              <a:ea typeface="方正兰亭黑简体" panose="02000000000000000000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Tm="812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15404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Functional Requirements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50975" y="1916430"/>
            <a:ext cx="929322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button for registration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student id, name and take a photo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Alert or tips (when error occurs)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Sign-in Identification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button for identification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 a photo and recognition, if yes then successfully sign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success and failure with dialog message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(teacher) can login the website, check sign-in results and do retroactive sign-in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client should plot student number and attendance/absence rate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165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Functional Requirements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42978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  <a:sym typeface="+mn-ea"/>
              </a:rPr>
              <a:t>Functional Requirements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 Case Diagram</a:t>
            </a:r>
          </a:p>
        </p:txBody>
      </p:sp>
      <p:pic>
        <p:nvPicPr>
          <p:cNvPr id="3" name="Picture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65" y="1700530"/>
            <a:ext cx="7115175" cy="4781550"/>
          </a:xfrm>
          <a:prstGeom prst="rect">
            <a:avLst/>
          </a:prstGeom>
        </p:spPr>
      </p:pic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538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Non-functional Requirements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 and Platform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: Python 3.7 (Anaconda)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framework : Django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Supported browsers (not Beta) : Chrome, Firefox, Microsoft Edge, Safari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database : SQLite3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UI : PyQt5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Server Deployment (recommended but not compulsory) : Alibaba Cloud</a:t>
            </a:r>
          </a:p>
          <a:p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capacity : Around 3000 lines of data (lite)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 and low delay : &lt; 1 second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Internet bandwidth : </a:t>
            </a: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Mbps for u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pload, </a:t>
            </a: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Mbps for d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ownload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security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charset="0"/>
              <a:buChar char="v"/>
            </a:pP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Process Requirements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thinking : 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Open-source platform for process supervision :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 period : 8 weeks</a:t>
            </a: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Non-functional Requirements</a:t>
            </a: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40726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SLIDE_COUNT" val="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1794</Words>
  <Application>Microsoft Office PowerPoint</Application>
  <PresentationFormat>Custom</PresentationFormat>
  <Paragraphs>433</Paragraphs>
  <Slides>67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-apple-system</vt:lpstr>
      <vt:lpstr>Helvetica Neue</vt:lpstr>
      <vt:lpstr>Impact MT Std</vt:lpstr>
      <vt:lpstr>Microsoft YaHei</vt:lpstr>
      <vt:lpstr>Arial</vt:lpstr>
      <vt:lpstr>Barlow</vt:lpstr>
      <vt:lpstr>Calibri</vt:lpstr>
      <vt:lpstr>Cambria Math</vt:lpstr>
      <vt:lpstr>Consolas</vt:lpstr>
      <vt:lpstr>Microsoft PhagsPa</vt:lpstr>
      <vt:lpstr>Times New Roman</vt:lpstr>
      <vt:lpstr>Wingdings</vt:lpstr>
      <vt:lpstr>Office 主题​​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>http:/www.ypppt.com</cp:keywords>
  <dc:description>http://www.ypppt.com/</dc:description>
  <cp:lastModifiedBy>Kennard</cp:lastModifiedBy>
  <cp:revision>503</cp:revision>
  <dcterms:created xsi:type="dcterms:W3CDTF">2015-12-03T10:50:00Z</dcterms:created>
  <dcterms:modified xsi:type="dcterms:W3CDTF">2021-12-13T02:17:17Z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D57A555A8989446FA789DA533F4570C8</vt:lpwstr>
  </property>
  <property fmtid="{D5CDD505-2E9C-101B-9397-08002B2CF9AE}" pid="3" name="KSOProductBuildVer">
    <vt:lpwstr>1033-11.2.0.10382</vt:lpwstr>
  </property>
</Properties>
</file>